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71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278" r:id="rId26"/>
  </p:sldIdLst>
  <p:sldSz cx="12192000" cy="6858000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D2Coding" panose="020B0609020101020101" pitchFamily="49" charset="-127"/>
      <p:regular r:id="rId29"/>
      <p:bold r:id="rId30"/>
    </p:embeddedFont>
    <p:embeddedFont>
      <p:font typeface="D2Coding" panose="020B0609020101020101" pitchFamily="49" charset="-127"/>
      <p:regular r:id="rId29"/>
      <p:bold r:id="rId30"/>
    </p:embeddedFont>
    <p:embeddedFont>
      <p:font typeface="나눔스퀘어 네오 Regular" panose="00000500000000000000" pitchFamily="2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258A"/>
    <a:srgbClr val="FF4409"/>
    <a:srgbClr val="FFFFFF"/>
    <a:srgbClr val="ECDBF5"/>
    <a:srgbClr val="5E217D"/>
    <a:srgbClr val="004098"/>
    <a:srgbClr val="0089A9"/>
    <a:srgbClr val="CBE7F2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28" autoAdjust="0"/>
  </p:normalViewPr>
  <p:slideViewPr>
    <p:cSldViewPr snapToGrid="0" showGuides="1">
      <p:cViewPr varScale="1">
        <p:scale>
          <a:sx n="113" d="100"/>
          <a:sy n="113" d="100"/>
        </p:scale>
        <p:origin x="44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2025-02-20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>
                <a:latin typeface="+mn-ea"/>
                <a:ea typeface="+mn-ea"/>
              </a:rPr>
              <a:t>AI &amp; Bigdata Lab</a:t>
            </a:r>
            <a:endParaRPr lang="ko-KR" altLang="en-US" sz="1400">
              <a:latin typeface="+mn-ea"/>
              <a:ea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0602C9D-8A8B-0A8F-9778-E2C82BEAA5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81" y="539488"/>
            <a:ext cx="3803616" cy="3343886"/>
          </a:xfrm>
          <a:prstGeom prst="rect">
            <a:avLst/>
          </a:prstGeom>
        </p:spPr>
      </p:pic>
      <p:pic>
        <p:nvPicPr>
          <p:cNvPr id="3" name="그림 2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F58CD099-BAA1-9699-26A4-C2467FD45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3923"/>
          <a:stretch/>
        </p:blipFill>
        <p:spPr>
          <a:xfrm rot="5400000">
            <a:off x="-381001" y="513835"/>
            <a:ext cx="6858001" cy="5830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A0F118-2290-E397-3742-2314652770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1" y="1251511"/>
            <a:ext cx="477458" cy="7992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rgbClr val="69258A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25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649D7A-0C73-9112-16D9-077A65F35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89097" y="45334"/>
            <a:ext cx="534156" cy="8941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9A20952F-5811-52FB-3529-A452DFA97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57" y="-7336"/>
            <a:ext cx="794921" cy="7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729555" y="368432"/>
            <a:ext cx="2622406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1077517" y="3077529"/>
            <a:ext cx="4294887" cy="2416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개의 층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1600" dirty="0">
                <a:latin typeface="+mj-ea"/>
                <a:ea typeface="+mj-ea"/>
              </a:rPr>
              <a:t>심층 신경망 만들기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1600" dirty="0">
                <a:latin typeface="+mj-ea"/>
                <a:ea typeface="+mj-ea"/>
              </a:rPr>
              <a:t>층을 추가하는 다른 방법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1600" dirty="0" err="1">
                <a:latin typeface="+mj-ea"/>
                <a:ea typeface="+mj-ea"/>
              </a:rPr>
              <a:t>렐루</a:t>
            </a:r>
            <a:r>
              <a:rPr lang="ko-KR" altLang="en-US" sz="1600" dirty="0">
                <a:latin typeface="+mj-ea"/>
                <a:ea typeface="+mj-ea"/>
              </a:rPr>
              <a:t> 함수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1600" dirty="0" err="1">
                <a:latin typeface="+mj-ea"/>
                <a:ea typeface="+mj-ea"/>
              </a:rPr>
              <a:t>옵티마이저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FFBDF-2AA4-4027-E6EA-8F6E5FEEF2B8}"/>
              </a:ext>
            </a:extLst>
          </p:cNvPr>
          <p:cNvSpPr txBox="1"/>
          <p:nvPr/>
        </p:nvSpPr>
        <p:spPr>
          <a:xfrm>
            <a:off x="1462064" y="1127148"/>
            <a:ext cx="2153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rgbClr val="5E217D"/>
                </a:solidFill>
                <a:latin typeface="+mj-ea"/>
                <a:ea typeface="+mj-ea"/>
                <a:cs typeface="Leelawadee UI" panose="020B0502040204020203" pitchFamily="34" charset="-34"/>
              </a:rPr>
              <a:t>07</a:t>
            </a:r>
            <a:endParaRPr lang="ko-KR" altLang="en-US" sz="5400" dirty="0">
              <a:solidFill>
                <a:srgbClr val="5E217D"/>
              </a:solidFill>
              <a:latin typeface="+mj-ea"/>
              <a:ea typeface="+mj-ea"/>
              <a:cs typeface="Leelawadee UI" panose="020B0502040204020203" pitchFamily="34" charset="-34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729555" y="2222418"/>
            <a:ext cx="4294887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>
                <a:latin typeface="+mj-ea"/>
              </a:rPr>
              <a:t>(2) </a:t>
            </a:r>
            <a:r>
              <a:rPr lang="ko-KR" altLang="en-US" sz="4000">
                <a:latin typeface="+mj-ea"/>
              </a:rPr>
              <a:t>심층 </a:t>
            </a:r>
            <a:r>
              <a:rPr lang="ko-KR" altLang="en-US" sz="4000" dirty="0">
                <a:latin typeface="+mj-ea"/>
              </a:rPr>
              <a:t>신경망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057265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>
                <a:latin typeface="+mj-ea"/>
              </a:rPr>
              <a:t>임영선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328762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>
                <a:latin typeface="+mn-ea"/>
                <a:ea typeface="+mn-ea"/>
              </a:rPr>
              <a:t>25. 02. 20. </a:t>
            </a:r>
            <a:r>
              <a:rPr lang="ko-KR" altLang="en-US" sz="2000" dirty="0">
                <a:latin typeface="+mn-ea"/>
                <a:ea typeface="+mn-ea"/>
              </a:rPr>
              <a:t>목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EC6D74A7-4935-156D-5075-41253BDB26A6}"/>
              </a:ext>
            </a:extLst>
          </p:cNvPr>
          <p:cNvSpPr txBox="1">
            <a:spLocks/>
          </p:cNvSpPr>
          <p:nvPr/>
        </p:nvSpPr>
        <p:spPr>
          <a:xfrm>
            <a:off x="2403372" y="1460502"/>
            <a:ext cx="3079357" cy="5096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 err="1">
                <a:latin typeface="+mj-ea"/>
                <a:ea typeface="+mj-ea"/>
              </a:rPr>
              <a:t>딥러닝을</a:t>
            </a:r>
            <a:r>
              <a:rPr lang="ko-KR" altLang="en-US" sz="2000" dirty="0">
                <a:latin typeface="+mj-ea"/>
                <a:ea typeface="+mj-ea"/>
              </a:rPr>
              <a:t> 시작합니다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95755" y="1619753"/>
            <a:ext cx="554671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심층 신경망</a:t>
            </a:r>
            <a:r>
              <a:rPr lang="en-US" altLang="ko-KR" sz="2000" dirty="0">
                <a:latin typeface="+mj-ea"/>
                <a:ea typeface="+mj-ea"/>
              </a:rPr>
              <a:t>(Deep Neural Network, DNN)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990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심층 신경망 만들기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6455CF-3566-38A8-85F1-DD33E70617F9}"/>
              </a:ext>
            </a:extLst>
          </p:cNvPr>
          <p:cNvSpPr txBox="1"/>
          <p:nvPr/>
        </p:nvSpPr>
        <p:spPr>
          <a:xfrm>
            <a:off x="575711" y="2439807"/>
            <a:ext cx="10304424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summary() </a:t>
            </a:r>
            <a:r>
              <a:rPr lang="ko-KR" altLang="en-US" sz="1600" dirty="0">
                <a:latin typeface="+mn-ea"/>
              </a:rPr>
              <a:t>메서드의 마지막에는 총 모델 파라미터 개수와 훈련되는 파라미터 개수가 동일하게 </a:t>
            </a:r>
            <a:r>
              <a:rPr lang="en-US" altLang="ko-KR" sz="1600" dirty="0">
                <a:latin typeface="+mn-ea"/>
              </a:rPr>
              <a:t>79,510</a:t>
            </a:r>
            <a:r>
              <a:rPr lang="ko-KR" altLang="en-US" sz="1600" dirty="0">
                <a:latin typeface="+mn-ea"/>
              </a:rPr>
              <a:t>개로 나옴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은닉층과 출력층의 파라미터 개수를 합친 값</a:t>
            </a:r>
            <a:r>
              <a:rPr lang="ko-KR" altLang="en-US" sz="1600" dirty="0">
                <a:latin typeface="+mn-ea"/>
              </a:rPr>
              <a:t>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훈련되지 않는 파라미터</a:t>
            </a:r>
            <a:r>
              <a:rPr lang="en-US" altLang="ko-KR" sz="1600" dirty="0">
                <a:latin typeface="+mn-ea"/>
              </a:rPr>
              <a:t>(Non-trainable params)</a:t>
            </a:r>
            <a:r>
              <a:rPr lang="ko-KR" altLang="en-US" sz="1600" dirty="0">
                <a:latin typeface="+mn-ea"/>
              </a:rPr>
              <a:t>는 </a:t>
            </a:r>
            <a:r>
              <a:rPr lang="en-US" altLang="ko-KR" sz="1600" dirty="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으로 나옴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간혹 경사 하강법으로 훈련되지 않는 파라미터를 가진 층이 있는데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이런 층의 파라미터 개수를 나타냄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AFB2E-4C7B-CA88-BE82-C922B8C3F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9332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70703" y="799300"/>
            <a:ext cx="315503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층을 추가하는 다른 방법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876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층을 추가하는 다른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6455CF-3566-38A8-85F1-DD33E70617F9}"/>
              </a:ext>
            </a:extLst>
          </p:cNvPr>
          <p:cNvSpPr txBox="1"/>
          <p:nvPr/>
        </p:nvSpPr>
        <p:spPr>
          <a:xfrm>
            <a:off x="550659" y="1393886"/>
            <a:ext cx="11282256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앞서 </a:t>
            </a:r>
            <a:r>
              <a:rPr lang="en-US" altLang="ko-KR" sz="1600" dirty="0">
                <a:latin typeface="+mn-ea"/>
              </a:rPr>
              <a:t>Dense </a:t>
            </a:r>
            <a:r>
              <a:rPr lang="ko-KR" altLang="en-US" sz="1600" dirty="0">
                <a:latin typeface="+mn-ea"/>
              </a:rPr>
              <a:t>클래스의 객체 </a:t>
            </a:r>
            <a:r>
              <a:rPr lang="en-US" altLang="ko-KR" sz="1600" dirty="0">
                <a:latin typeface="+mn-ea"/>
              </a:rPr>
              <a:t>dense1, dense2</a:t>
            </a:r>
            <a:r>
              <a:rPr lang="ko-KR" altLang="en-US" sz="1600" dirty="0">
                <a:latin typeface="+mn-ea"/>
              </a:rPr>
              <a:t>를 만들어 </a:t>
            </a:r>
            <a:r>
              <a:rPr lang="en-US" altLang="ko-KR" sz="1600" dirty="0">
                <a:latin typeface="+mn-ea"/>
              </a:rPr>
              <a:t>Sequential </a:t>
            </a:r>
            <a:r>
              <a:rPr lang="ko-KR" altLang="en-US" sz="1600" dirty="0">
                <a:latin typeface="+mn-ea"/>
              </a:rPr>
              <a:t>클래스에 전달했음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이 두 객체를 따로 저장하여 쓸 일이 없기 때문에 다음처럼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Sequential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클래스의 생성자 안에서 바로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Dense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클래스의 객체를</a:t>
            </a:r>
            <a:br>
              <a:rPr lang="en-US" altLang="ko-KR" sz="1600" dirty="0">
                <a:solidFill>
                  <a:srgbClr val="69258A"/>
                </a:solidFill>
                <a:latin typeface="+mn-ea"/>
              </a:rPr>
            </a:b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만드는 경우가 많음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5D627-2C66-E293-560C-365CB5751C16}"/>
              </a:ext>
            </a:extLst>
          </p:cNvPr>
          <p:cNvSpPr txBox="1"/>
          <p:nvPr/>
        </p:nvSpPr>
        <p:spPr>
          <a:xfrm>
            <a:off x="550658" y="2743859"/>
            <a:ext cx="11282255" cy="125976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keras.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Sequential([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keras.layers.Dense(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'sigmoid'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input_shape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784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,),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'hidden'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keras.layers.Dense(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'softmax'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'output'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ko-KR" altLang="en-US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패션 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MNIST </a:t>
            </a:r>
            <a:r>
              <a:rPr lang="ko-KR" altLang="en-US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모델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en-US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7389D-2855-0471-9709-46E0F7CC6520}"/>
              </a:ext>
            </a:extLst>
          </p:cNvPr>
          <p:cNvSpPr txBox="1"/>
          <p:nvPr/>
        </p:nvSpPr>
        <p:spPr>
          <a:xfrm>
            <a:off x="550658" y="4063894"/>
            <a:ext cx="7904728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이렇게 작업하면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추가되는 층을 한눈에 쉽게 알아보는 장점이 </a:t>
            </a:r>
            <a:r>
              <a:rPr lang="ko-KR" altLang="en-US" sz="1600" dirty="0">
                <a:latin typeface="+mn-ea"/>
              </a:rPr>
              <a:t>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이전과 달리 </a:t>
            </a:r>
            <a:r>
              <a:rPr lang="en-US" altLang="ko-KR" sz="1600" dirty="0">
                <a:latin typeface="+mn-ea"/>
              </a:rPr>
              <a:t>Sequential </a:t>
            </a:r>
            <a:r>
              <a:rPr lang="ko-KR" altLang="en-US" sz="1600" dirty="0">
                <a:latin typeface="+mn-ea"/>
              </a:rPr>
              <a:t>클래스의 </a:t>
            </a:r>
            <a:r>
              <a:rPr lang="en-US" altLang="ko-KR" sz="1600" dirty="0">
                <a:latin typeface="+mn-ea"/>
              </a:rPr>
              <a:t>name </a:t>
            </a:r>
            <a:r>
              <a:rPr lang="ko-KR" altLang="en-US" sz="1600" dirty="0">
                <a:latin typeface="+mn-ea"/>
              </a:rPr>
              <a:t>매개변수로 모델의 이름을 지정함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또 </a:t>
            </a:r>
            <a:r>
              <a:rPr lang="en-US" altLang="ko-KR" sz="1600" dirty="0">
                <a:latin typeface="+mn-ea"/>
              </a:rPr>
              <a:t>Dense </a:t>
            </a:r>
            <a:r>
              <a:rPr lang="ko-KR" altLang="en-US" sz="1600" dirty="0">
                <a:latin typeface="+mn-ea"/>
              </a:rPr>
              <a:t>층의 </a:t>
            </a:r>
            <a:r>
              <a:rPr lang="en-US" altLang="ko-KR" sz="1600" dirty="0">
                <a:latin typeface="+mn-ea"/>
              </a:rPr>
              <a:t>name </a:t>
            </a:r>
            <a:r>
              <a:rPr lang="ko-KR" altLang="en-US" sz="1600" dirty="0">
                <a:latin typeface="+mn-ea"/>
              </a:rPr>
              <a:t>매개변수에 층의 이름을 </a:t>
            </a:r>
            <a:r>
              <a:rPr lang="en-US" altLang="ko-KR" sz="1600" dirty="0">
                <a:latin typeface="+mn-ea"/>
              </a:rPr>
              <a:t>‘hidden’</a:t>
            </a:r>
            <a:r>
              <a:rPr lang="ko-KR" altLang="en-US" sz="1600" dirty="0">
                <a:latin typeface="+mn-ea"/>
              </a:rPr>
              <a:t>과 </a:t>
            </a:r>
            <a:r>
              <a:rPr lang="en-US" altLang="ko-KR" sz="1600" dirty="0">
                <a:latin typeface="+mn-ea"/>
              </a:rPr>
              <a:t>‘output’</a:t>
            </a:r>
            <a:r>
              <a:rPr lang="ko-KR" altLang="en-US" sz="1600" dirty="0">
                <a:latin typeface="+mn-ea"/>
              </a:rPr>
              <a:t>으로 각각 지정함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모델의 이름과 달리 층의 이름은 반드시 영문이어야 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460E6D-F6AF-C0EC-3B91-CE88416C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28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70703" y="799300"/>
            <a:ext cx="315503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층을 추가하는 다른 방법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876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층을 추가하는 다른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6455CF-3566-38A8-85F1-DD33E70617F9}"/>
              </a:ext>
            </a:extLst>
          </p:cNvPr>
          <p:cNvSpPr txBox="1"/>
          <p:nvPr/>
        </p:nvSpPr>
        <p:spPr>
          <a:xfrm>
            <a:off x="550659" y="4613068"/>
            <a:ext cx="11638122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개의 </a:t>
            </a:r>
            <a:r>
              <a:rPr lang="en-US" altLang="ko-KR" sz="1600" dirty="0">
                <a:latin typeface="+mn-ea"/>
              </a:rPr>
              <a:t>Dense </a:t>
            </a:r>
            <a:r>
              <a:rPr lang="ko-KR" altLang="en-US" sz="1600" dirty="0">
                <a:latin typeface="+mn-ea"/>
              </a:rPr>
              <a:t>층이 이전과 동일하게 추가되었고 파라미터 개수도 같음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바뀐 것은 모델 이름과 층 이름인데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여러 모델과 많은 층을 사용할 때 </a:t>
            </a:r>
            <a:r>
              <a:rPr lang="en-US" altLang="ko-KR" sz="1600" dirty="0">
                <a:latin typeface="+mn-ea"/>
              </a:rPr>
              <a:t>name </a:t>
            </a:r>
            <a:r>
              <a:rPr lang="ko-KR" altLang="en-US" sz="1600" dirty="0">
                <a:latin typeface="+mn-ea"/>
              </a:rPr>
              <a:t>매개변수를 사용하면 구분하기 쉬움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 방법은 편리하지만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아주 많은 층을 추가하려면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Sequential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클래스 생성자가 매우 길어지며 조건에 따라 층을 추가할 수도 없음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Sequential </a:t>
            </a:r>
            <a:r>
              <a:rPr lang="ko-KR" altLang="en-US" sz="1600" dirty="0">
                <a:latin typeface="+mn-ea"/>
              </a:rPr>
              <a:t>클래스에서 층을 추가할 때 가장 널리 사용하는 방법은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모델의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add()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메서드임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0E736C-31CC-DCB9-34B2-A0CF1ED3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F95FFA-0FB7-229A-6A76-6E7E914A1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80" y="1308927"/>
            <a:ext cx="5839640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12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70703" y="799300"/>
            <a:ext cx="315503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층을 추가하는 다른 방법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876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층을 추가하는 다른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6455CF-3566-38A8-85F1-DD33E70617F9}"/>
              </a:ext>
            </a:extLst>
          </p:cNvPr>
          <p:cNvSpPr txBox="1"/>
          <p:nvPr/>
        </p:nvSpPr>
        <p:spPr>
          <a:xfrm>
            <a:off x="550659" y="1462779"/>
            <a:ext cx="961352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 방법은 다음처럼 </a:t>
            </a:r>
            <a:r>
              <a:rPr lang="en-US" altLang="ko-KR" sz="1600" dirty="0">
                <a:latin typeface="+mn-ea"/>
              </a:rPr>
              <a:t>Sequential </a:t>
            </a:r>
            <a:r>
              <a:rPr lang="ko-KR" altLang="en-US" sz="1600" dirty="0">
                <a:latin typeface="+mn-ea"/>
              </a:rPr>
              <a:t>클래스의 객체를 만들고 이 객체의 </a:t>
            </a:r>
            <a:r>
              <a:rPr lang="en-US" altLang="ko-KR" sz="1600" dirty="0">
                <a:latin typeface="+mn-ea"/>
              </a:rPr>
              <a:t>add() </a:t>
            </a:r>
            <a:r>
              <a:rPr lang="ko-KR" altLang="en-US" sz="1600" dirty="0">
                <a:latin typeface="+mn-ea"/>
              </a:rPr>
              <a:t>메서드를 호출하여 층을 추가함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229D-1DDB-C04B-E5DE-E061BDD11C19}"/>
              </a:ext>
            </a:extLst>
          </p:cNvPr>
          <p:cNvSpPr txBox="1"/>
          <p:nvPr/>
        </p:nvSpPr>
        <p:spPr>
          <a:xfrm>
            <a:off x="550658" y="2067814"/>
            <a:ext cx="10397089" cy="9648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keras.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Sequential()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add(keras.layers.Dense(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'sigmoid'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input_shape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784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,)))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add(keras.layers.Dense(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'softmax'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F15771-F46C-AE16-4914-51DFD7E6FF84}"/>
              </a:ext>
            </a:extLst>
          </p:cNvPr>
          <p:cNvSpPr txBox="1"/>
          <p:nvPr/>
        </p:nvSpPr>
        <p:spPr>
          <a:xfrm>
            <a:off x="550658" y="3119933"/>
            <a:ext cx="9084538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여기에서도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Dense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클래스의 객체를 따로 변수에 담지 않고 바로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add()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메서드로 전달함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 방법은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한눈에 추가되는 층을 볼 수 있고 프로그램 실행 시 동적으로 층을 선택하여 추가할 수 있음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summary() </a:t>
            </a:r>
            <a:r>
              <a:rPr lang="ko-KR" altLang="en-US" sz="1600" dirty="0">
                <a:latin typeface="+mn-ea"/>
              </a:rPr>
              <a:t>메서드의 결과에서 층과 파라미터 개수는 동일함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CA742A-A9DD-5961-72A2-6092C19AA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F1920F-5CE0-2463-BDFF-92DE71E63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173" y="3962302"/>
            <a:ext cx="4332694" cy="234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46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70703" y="799300"/>
            <a:ext cx="315503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층을 추가하는 다른 방법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876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층을 추가하는 다른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6455CF-3566-38A8-85F1-DD33E70617F9}"/>
              </a:ext>
            </a:extLst>
          </p:cNvPr>
          <p:cNvSpPr txBox="1"/>
          <p:nvPr/>
        </p:nvSpPr>
        <p:spPr>
          <a:xfrm>
            <a:off x="550659" y="4288819"/>
            <a:ext cx="8632491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+mn-ea"/>
              </a:rPr>
              <a:t>fit</a:t>
            </a:r>
            <a:r>
              <a:rPr lang="en-US" altLang="ko-KR" sz="1600" dirty="0">
                <a:latin typeface="+mn-ea"/>
              </a:rPr>
              <a:t>() </a:t>
            </a:r>
            <a:r>
              <a:rPr lang="ko-KR" altLang="en-US" sz="1600" dirty="0">
                <a:latin typeface="+mn-ea"/>
              </a:rPr>
              <a:t>메서드로 </a:t>
            </a:r>
            <a:r>
              <a:rPr lang="en-US" altLang="ko-KR" sz="1600" dirty="0">
                <a:latin typeface="+mn-ea"/>
              </a:rPr>
              <a:t>5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에포크</a:t>
            </a:r>
            <a:r>
              <a:rPr lang="ko-KR" altLang="en-US" sz="1600" dirty="0">
                <a:latin typeface="+mn-ea"/>
              </a:rPr>
              <a:t> 동안 훈련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훈련 세트에 대한 성능을 보면 추가된 층이 성능을 향상시켰다는 것을 잘 알 수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인공 신경망에 몇 개의 층을 추가하더라도 </a:t>
            </a:r>
            <a:r>
              <a:rPr lang="en-US" altLang="ko-KR" sz="1600" dirty="0">
                <a:latin typeface="+mn-ea"/>
              </a:rPr>
              <a:t>compile() </a:t>
            </a:r>
            <a:r>
              <a:rPr lang="ko-KR" altLang="en-US" sz="1600" dirty="0">
                <a:latin typeface="+mn-ea"/>
              </a:rPr>
              <a:t>메서드와 </a:t>
            </a:r>
            <a:r>
              <a:rPr lang="en-US" altLang="ko-KR" sz="1600" dirty="0">
                <a:latin typeface="+mn-ea"/>
              </a:rPr>
              <a:t>fit() </a:t>
            </a:r>
            <a:r>
              <a:rPr lang="ko-KR" altLang="en-US" sz="1600" dirty="0">
                <a:latin typeface="+mn-ea"/>
              </a:rPr>
              <a:t>메서드의 사용법은 동일함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이것이 </a:t>
            </a:r>
            <a:r>
              <a:rPr lang="ko-KR" altLang="en-US" sz="1600" dirty="0" err="1">
                <a:latin typeface="+mn-ea"/>
              </a:rPr>
              <a:t>케라스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API</a:t>
            </a:r>
            <a:r>
              <a:rPr lang="ko-KR" altLang="en-US" sz="1600" dirty="0">
                <a:latin typeface="+mn-ea"/>
              </a:rPr>
              <a:t>의 장점임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09CCE-84ED-2FD2-9E9E-938EFAF6EDD0}"/>
              </a:ext>
            </a:extLst>
          </p:cNvPr>
          <p:cNvSpPr txBox="1"/>
          <p:nvPr/>
        </p:nvSpPr>
        <p:spPr>
          <a:xfrm>
            <a:off x="550659" y="1617446"/>
            <a:ext cx="9564108" cy="6698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compile(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'sparse_categorical_crossentropy'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metrics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'accuracy'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epochs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6DE52E-2259-5A91-A601-D2195A49F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D016D7-AABA-B134-DFDA-118DC7176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60" y="2297237"/>
            <a:ext cx="5833573" cy="202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58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70703" y="799300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렐루</a:t>
            </a:r>
            <a:r>
              <a:rPr lang="ko-KR" altLang="en-US" sz="2000" dirty="0">
                <a:latin typeface="+mj-ea"/>
                <a:ea typeface="+mj-ea"/>
              </a:rPr>
              <a:t> 함수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343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 err="1">
                <a:latin typeface="+mj-ea"/>
                <a:ea typeface="+mj-ea"/>
              </a:rPr>
              <a:t>렐루</a:t>
            </a:r>
            <a:r>
              <a:rPr lang="ko-KR" altLang="en-US" sz="3200" dirty="0">
                <a:latin typeface="+mj-ea"/>
                <a:ea typeface="+mj-ea"/>
              </a:rPr>
              <a:t>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6455CF-3566-38A8-85F1-DD33E70617F9}"/>
                  </a:ext>
                </a:extLst>
              </p:cNvPr>
              <p:cNvSpPr txBox="1"/>
              <p:nvPr/>
            </p:nvSpPr>
            <p:spPr>
              <a:xfrm>
                <a:off x="550659" y="1289568"/>
                <a:ext cx="10730823" cy="3011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초창기 인공 신경망의 은닉층에 많이 사용된 활성화 함수는 </a:t>
                </a:r>
                <a:r>
                  <a:rPr lang="ko-KR" altLang="en-US" sz="1600" dirty="0" err="1">
                    <a:latin typeface="+mn-ea"/>
                  </a:rPr>
                  <a:t>시그모이드</a:t>
                </a:r>
                <a:r>
                  <a:rPr lang="ko-KR" altLang="en-US" sz="1600" dirty="0">
                    <a:latin typeface="+mn-ea"/>
                  </a:rPr>
                  <a:t> 함수였음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하지만 함수의 오른쪽과 왼쪽 끝으로 갈수록 그래프가 누워있기 때문에 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올바른 출력을 만드는데 신속하게 대응하지 못함</a:t>
                </a:r>
                <a:endParaRPr lang="en-US" altLang="ko-KR" sz="1600" dirty="0">
                  <a:solidFill>
                    <a:srgbClr val="69258A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특히 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층이 많은 심층 신경망일수록 그 효과가 누적되어 학습을 더 어렵게 만듦</a:t>
                </a:r>
                <a:endParaRPr lang="en-US" altLang="ko-KR" sz="1600" dirty="0">
                  <a:solidFill>
                    <a:srgbClr val="69258A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이를 개선하기 위해 다른 종류의 활성화 함수가 제안되었는데</a:t>
                </a:r>
                <a:r>
                  <a:rPr lang="en-US" altLang="ko-KR" sz="1600" dirty="0">
                    <a:latin typeface="+mn-ea"/>
                  </a:rPr>
                  <a:t>, </a:t>
                </a:r>
                <a:r>
                  <a:rPr lang="ko-KR" altLang="en-US" sz="1600" dirty="0">
                    <a:latin typeface="+mn-ea"/>
                  </a:rPr>
                  <a:t>바로 </a:t>
                </a:r>
                <a:r>
                  <a:rPr lang="ko-KR" altLang="en-US" sz="1600" dirty="0" err="1">
                    <a:solidFill>
                      <a:srgbClr val="69258A"/>
                    </a:solidFill>
                    <a:latin typeface="+mn-ea"/>
                  </a:rPr>
                  <a:t>렐루</a:t>
                </a:r>
                <a:r>
                  <a:rPr lang="en-US" altLang="ko-KR" sz="1600" dirty="0">
                    <a:solidFill>
                      <a:srgbClr val="69258A"/>
                    </a:solidFill>
                    <a:latin typeface="+mn-ea"/>
                  </a:rPr>
                  <a:t>(</a:t>
                </a:r>
                <a:r>
                  <a:rPr lang="en-US" altLang="ko-KR" sz="1600" dirty="0" err="1">
                    <a:solidFill>
                      <a:srgbClr val="69258A"/>
                    </a:solidFill>
                    <a:latin typeface="+mn-ea"/>
                  </a:rPr>
                  <a:t>ReLU</a:t>
                </a:r>
                <a:r>
                  <a:rPr lang="en-US" altLang="ko-KR" sz="1600" dirty="0">
                    <a:solidFill>
                      <a:srgbClr val="69258A"/>
                    </a:solidFill>
                    <a:latin typeface="+mn-ea"/>
                  </a:rPr>
                  <a:t>)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함수임</a:t>
                </a:r>
                <a:endParaRPr lang="en-US" altLang="ko-KR" sz="1600" dirty="0">
                  <a:solidFill>
                    <a:srgbClr val="69258A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 err="1">
                    <a:latin typeface="+mn-ea"/>
                  </a:rPr>
                  <a:t>렐루</a:t>
                </a:r>
                <a:r>
                  <a:rPr lang="ko-KR" altLang="en-US" sz="1600" dirty="0">
                    <a:latin typeface="+mn-ea"/>
                  </a:rPr>
                  <a:t> 함수는 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입력이 양수일 경우 마치 활성화 함수가 없는 것처럼 그냥 입력을 통과</a:t>
                </a:r>
                <a:r>
                  <a:rPr lang="ko-KR" altLang="en-US" sz="1600" dirty="0">
                    <a:latin typeface="+mn-ea"/>
                  </a:rPr>
                  <a:t>시키고 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음수일 경우에는 </a:t>
                </a:r>
                <a:r>
                  <a:rPr lang="en-US" altLang="ko-KR" sz="1600" dirty="0">
                    <a:solidFill>
                      <a:srgbClr val="69258A"/>
                    </a:solidFill>
                    <a:latin typeface="+mn-ea"/>
                  </a:rPr>
                  <a:t>0</a:t>
                </a:r>
                <a:r>
                  <a:rPr lang="ko-KR" altLang="en-US" sz="1600" dirty="0">
                    <a:latin typeface="+mn-ea"/>
                  </a:rPr>
                  <a:t>으로 만듦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 err="1">
                    <a:latin typeface="+mn-ea"/>
                  </a:rPr>
                  <a:t>렐루</a:t>
                </a:r>
                <a:r>
                  <a:rPr lang="ko-KR" altLang="en-US" sz="1600" dirty="0">
                    <a:latin typeface="+mn-ea"/>
                  </a:rPr>
                  <a:t> 함수는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⁡(0,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latin typeface="+mn-ea"/>
                  </a:rPr>
                  <a:t>로 정의할 수 있음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solidFill>
                      <a:srgbClr val="69258A"/>
                    </a:solidFill>
                    <a:latin typeface="+mn-ea"/>
                  </a:rPr>
                  <a:t>x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가 </a:t>
                </a:r>
                <a:r>
                  <a:rPr lang="en-US" altLang="ko-KR" sz="1600" dirty="0">
                    <a:solidFill>
                      <a:srgbClr val="69258A"/>
                    </a:solidFill>
                    <a:latin typeface="+mn-ea"/>
                  </a:rPr>
                  <a:t>0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보다 크면 </a:t>
                </a:r>
                <a:r>
                  <a:rPr lang="en-US" altLang="ko-KR" sz="1600" dirty="0">
                    <a:solidFill>
                      <a:srgbClr val="69258A"/>
                    </a:solidFill>
                    <a:latin typeface="+mn-ea"/>
                  </a:rPr>
                  <a:t>x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를 출력하고 </a:t>
                </a:r>
                <a:r>
                  <a:rPr lang="en-US" altLang="ko-KR" sz="1600" dirty="0">
                    <a:solidFill>
                      <a:srgbClr val="69258A"/>
                    </a:solidFill>
                    <a:latin typeface="+mn-ea"/>
                  </a:rPr>
                  <a:t>x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가 </a:t>
                </a:r>
                <a:r>
                  <a:rPr lang="en-US" altLang="ko-KR" sz="1600" dirty="0">
                    <a:solidFill>
                      <a:srgbClr val="69258A"/>
                    </a:solidFill>
                    <a:latin typeface="+mn-ea"/>
                  </a:rPr>
                  <a:t>0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보다 작으면 </a:t>
                </a:r>
                <a:r>
                  <a:rPr lang="en-US" altLang="ko-KR" sz="1600" dirty="0">
                    <a:solidFill>
                      <a:srgbClr val="69258A"/>
                    </a:solidFill>
                    <a:latin typeface="+mn-ea"/>
                  </a:rPr>
                  <a:t>0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을 출력함</a:t>
                </a:r>
                <a:endParaRPr lang="en-US" altLang="ko-KR" sz="1600" dirty="0">
                  <a:solidFill>
                    <a:srgbClr val="69258A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 err="1">
                    <a:latin typeface="+mn-ea"/>
                  </a:rPr>
                  <a:t>렐루</a:t>
                </a:r>
                <a:r>
                  <a:rPr lang="ko-KR" altLang="en-US" sz="1600" dirty="0">
                    <a:latin typeface="+mn-ea"/>
                  </a:rPr>
                  <a:t> 함수는 특히 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이미지 처리에서 좋은 성능을 </a:t>
                </a:r>
                <a:r>
                  <a:rPr lang="ko-KR" altLang="en-US" sz="1600" dirty="0">
                    <a:latin typeface="+mn-ea"/>
                  </a:rPr>
                  <a:t>낸다고 알려져 있음</a:t>
                </a:r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6455CF-3566-38A8-85F1-DD33E7061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59" y="1289568"/>
                <a:ext cx="10730823" cy="3011465"/>
              </a:xfrm>
              <a:prstGeom prst="rect">
                <a:avLst/>
              </a:prstGeom>
              <a:blipFill>
                <a:blip r:embed="rId2"/>
                <a:stretch>
                  <a:fillRect l="-227" b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718B8F-E61E-9AF6-68DB-5D44DE759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22B0FD-895C-B8E7-BA76-97E67585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946" b="8657"/>
          <a:stretch/>
        </p:blipFill>
        <p:spPr>
          <a:xfrm>
            <a:off x="2536139" y="4301033"/>
            <a:ext cx="6050782" cy="208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10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70703" y="799300"/>
            <a:ext cx="145424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Flatten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343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 err="1">
                <a:latin typeface="+mj-ea"/>
                <a:ea typeface="+mj-ea"/>
              </a:rPr>
              <a:t>렐루</a:t>
            </a:r>
            <a:r>
              <a:rPr lang="ko-KR" altLang="en-US" sz="3200" dirty="0">
                <a:latin typeface="+mj-ea"/>
                <a:ea typeface="+mj-ea"/>
              </a:rPr>
              <a:t>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6455CF-3566-38A8-85F1-DD33E70617F9}"/>
                  </a:ext>
                </a:extLst>
              </p:cNvPr>
              <p:cNvSpPr txBox="1"/>
              <p:nvPr/>
            </p:nvSpPr>
            <p:spPr>
              <a:xfrm>
                <a:off x="550659" y="1289568"/>
                <a:ext cx="11110734" cy="3011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패션 </a:t>
                </a:r>
                <a:r>
                  <a:rPr lang="en-US" altLang="ko-KR" sz="1600" dirty="0">
                    <a:latin typeface="+mn-ea"/>
                  </a:rPr>
                  <a:t>MNIST </a:t>
                </a:r>
                <a:r>
                  <a:rPr lang="ko-KR" altLang="en-US" sz="1600" dirty="0">
                    <a:latin typeface="+mn-ea"/>
                  </a:rPr>
                  <a:t>데이터는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×28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 </a:t>
                </a:r>
                <a:r>
                  <a:rPr lang="ko-KR" altLang="en-US" sz="1600" dirty="0">
                    <a:latin typeface="+mn-ea"/>
                  </a:rPr>
                  <a:t>크기이기 때문에 인공 신경망에 주입하기 위해 </a:t>
                </a:r>
                <a:r>
                  <a:rPr lang="ko-KR" altLang="en-US" sz="1600" dirty="0" err="1">
                    <a:latin typeface="+mn-ea"/>
                  </a:rPr>
                  <a:t>넘파이</a:t>
                </a:r>
                <a:r>
                  <a:rPr lang="ko-KR" altLang="en-US" sz="1600" dirty="0">
                    <a:latin typeface="+mn-ea"/>
                  </a:rPr>
                  <a:t> 배열의 </a:t>
                </a:r>
                <a:r>
                  <a:rPr lang="en-US" altLang="ko-KR" sz="1600" dirty="0">
                    <a:latin typeface="+mn-ea"/>
                  </a:rPr>
                  <a:t>reshape() </a:t>
                </a:r>
                <a:r>
                  <a:rPr lang="ko-KR" altLang="en-US" sz="1600" dirty="0">
                    <a:latin typeface="+mn-ea"/>
                  </a:rPr>
                  <a:t>메서드를 </a:t>
                </a:r>
                <a:br>
                  <a:rPr lang="en-US" altLang="ko-KR" sz="1600" dirty="0">
                    <a:latin typeface="+mn-ea"/>
                  </a:rPr>
                </a:br>
                <a:r>
                  <a:rPr lang="ko-KR" altLang="en-US" sz="1600" dirty="0">
                    <a:latin typeface="+mn-ea"/>
                  </a:rPr>
                  <a:t>사용해 </a:t>
                </a:r>
                <a:r>
                  <a:rPr lang="en-US" altLang="ko-KR" sz="1600" dirty="0">
                    <a:latin typeface="+mn-ea"/>
                  </a:rPr>
                  <a:t>1</a:t>
                </a:r>
                <a:r>
                  <a:rPr lang="ko-KR" altLang="en-US" sz="1600" dirty="0">
                    <a:latin typeface="+mn-ea"/>
                  </a:rPr>
                  <a:t>차원으로 펼침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직접 </a:t>
                </a:r>
                <a:r>
                  <a:rPr lang="en-US" altLang="ko-KR" sz="1600" dirty="0">
                    <a:latin typeface="+mn-ea"/>
                  </a:rPr>
                  <a:t>1</a:t>
                </a:r>
                <a:r>
                  <a:rPr lang="ko-KR" altLang="en-US" sz="1600" dirty="0">
                    <a:latin typeface="+mn-ea"/>
                  </a:rPr>
                  <a:t>차원으로 펼쳐도 좋지만 </a:t>
                </a:r>
                <a:r>
                  <a:rPr lang="ko-KR" altLang="en-US" sz="1600" dirty="0" err="1">
                    <a:solidFill>
                      <a:srgbClr val="69258A"/>
                    </a:solidFill>
                    <a:latin typeface="+mn-ea"/>
                  </a:rPr>
                  <a:t>케라스에서는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 이를 위한 </a:t>
                </a:r>
                <a:r>
                  <a:rPr lang="en-US" altLang="ko-KR" sz="1600" dirty="0">
                    <a:solidFill>
                      <a:srgbClr val="69258A"/>
                    </a:solidFill>
                    <a:latin typeface="+mn-ea"/>
                  </a:rPr>
                  <a:t>Flatten 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층을 제공</a:t>
                </a:r>
                <a:endParaRPr lang="en-US" altLang="ko-KR" sz="1600" dirty="0">
                  <a:solidFill>
                    <a:srgbClr val="69258A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사실 </a:t>
                </a:r>
                <a:r>
                  <a:rPr lang="en-US" altLang="ko-KR" sz="1600" dirty="0">
                    <a:latin typeface="+mn-ea"/>
                  </a:rPr>
                  <a:t>Flatten </a:t>
                </a:r>
                <a:r>
                  <a:rPr lang="ko-KR" altLang="en-US" sz="1600" dirty="0">
                    <a:latin typeface="+mn-ea"/>
                  </a:rPr>
                  <a:t>클래스는 배치 차원을 제외하고 나머지 입력 차원을 모두 일렬로 펼치는 역할만 함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입력에 곱해지는 가중치나 절편이 없음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따라서 인공 신경망의 성능을 위해 기여하는 바는 없지만 </a:t>
                </a:r>
                <a:r>
                  <a:rPr lang="en-US" altLang="ko-KR" sz="1600" dirty="0">
                    <a:solidFill>
                      <a:srgbClr val="69258A"/>
                    </a:solidFill>
                    <a:latin typeface="+mn-ea"/>
                  </a:rPr>
                  <a:t>Flatten 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클래스를 층처럼 입력층과 </a:t>
                </a:r>
                <a:r>
                  <a:rPr lang="ko-KR" altLang="en-US" sz="1600" dirty="0" err="1">
                    <a:solidFill>
                      <a:srgbClr val="69258A"/>
                    </a:solidFill>
                    <a:latin typeface="+mn-ea"/>
                  </a:rPr>
                  <a:t>은닉층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 사이에 추가하기 때문에</a:t>
                </a:r>
                <a:br>
                  <a:rPr lang="en-US" altLang="ko-KR" sz="1600" dirty="0">
                    <a:solidFill>
                      <a:srgbClr val="69258A"/>
                    </a:solidFill>
                    <a:latin typeface="+mn-ea"/>
                  </a:rPr>
                </a:b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이를 층이라 부름</a:t>
                </a:r>
                <a:endParaRPr lang="en-US" altLang="ko-KR" sz="1600" dirty="0">
                  <a:solidFill>
                    <a:srgbClr val="69258A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latin typeface="+mn-ea"/>
                  </a:rPr>
                  <a:t>Flatten </a:t>
                </a:r>
                <a:r>
                  <a:rPr lang="ko-KR" altLang="en-US" sz="1600" dirty="0">
                    <a:latin typeface="+mn-ea"/>
                  </a:rPr>
                  <a:t>층은 다음 코드처럼 </a:t>
                </a:r>
                <a:r>
                  <a:rPr lang="ko-KR" altLang="en-US" sz="1600" dirty="0" err="1">
                    <a:solidFill>
                      <a:srgbClr val="69258A"/>
                    </a:solidFill>
                    <a:latin typeface="+mn-ea"/>
                  </a:rPr>
                  <a:t>입력층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 바로 뒤에 추가함</a:t>
                </a:r>
                <a:endParaRPr lang="en-US" altLang="ko-KR" sz="1600" dirty="0">
                  <a:solidFill>
                    <a:srgbClr val="69258A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6455CF-3566-38A8-85F1-DD33E7061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59" y="1289568"/>
                <a:ext cx="11110734" cy="3011465"/>
              </a:xfrm>
              <a:prstGeom prst="rect">
                <a:avLst/>
              </a:prstGeom>
              <a:blipFill>
                <a:blip r:embed="rId2"/>
                <a:stretch>
                  <a:fillRect l="-219" b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90D4A66-7470-CD23-795C-1506ADB7AEEF}"/>
              </a:ext>
            </a:extLst>
          </p:cNvPr>
          <p:cNvSpPr txBox="1"/>
          <p:nvPr/>
        </p:nvSpPr>
        <p:spPr>
          <a:xfrm>
            <a:off x="570681" y="4617573"/>
            <a:ext cx="7915901" cy="125976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keras.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Sequential()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add(keras.layers.Flatten(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input_shape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28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28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add(keras.layers.Dense(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'relu'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add(keras.layers.Dense(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'softmax'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9B6A29-34CF-9E2B-415D-47FBC9143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323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0522" y="799300"/>
            <a:ext cx="145424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Flatten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343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 err="1">
                <a:latin typeface="+mj-ea"/>
                <a:ea typeface="+mj-ea"/>
              </a:rPr>
              <a:t>렐루</a:t>
            </a:r>
            <a:r>
              <a:rPr lang="ko-KR" altLang="en-US" sz="3200" dirty="0">
                <a:latin typeface="+mj-ea"/>
                <a:ea typeface="+mj-ea"/>
              </a:rPr>
              <a:t> 함수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6455CF-3566-38A8-85F1-DD33E70617F9}"/>
              </a:ext>
            </a:extLst>
          </p:cNvPr>
          <p:cNvSpPr txBox="1"/>
          <p:nvPr/>
        </p:nvSpPr>
        <p:spPr>
          <a:xfrm>
            <a:off x="390478" y="1289568"/>
            <a:ext cx="7160935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첫 번째 </a:t>
            </a:r>
            <a:r>
              <a:rPr lang="en-US" altLang="ko-KR" sz="1600" dirty="0">
                <a:latin typeface="+mn-ea"/>
              </a:rPr>
              <a:t>Dense </a:t>
            </a:r>
            <a:r>
              <a:rPr lang="ko-KR" altLang="en-US" sz="1600" dirty="0">
                <a:latin typeface="+mn-ea"/>
              </a:rPr>
              <a:t>층에 있던 </a:t>
            </a:r>
            <a:r>
              <a:rPr lang="en-US" altLang="ko-KR" sz="1600" dirty="0" err="1">
                <a:latin typeface="+mn-ea"/>
              </a:rPr>
              <a:t>input_shape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매개변수를 </a:t>
            </a:r>
            <a:r>
              <a:rPr lang="en-US" altLang="ko-KR" sz="1600" dirty="0">
                <a:latin typeface="+mn-ea"/>
              </a:rPr>
              <a:t>Flatten </a:t>
            </a:r>
            <a:r>
              <a:rPr lang="ko-KR" altLang="en-US" sz="1600" dirty="0">
                <a:latin typeface="+mn-ea"/>
              </a:rPr>
              <a:t>층으로 옮겨 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또 첫 번째 </a:t>
            </a:r>
            <a:r>
              <a:rPr lang="en-US" altLang="ko-KR" sz="1600" dirty="0">
                <a:latin typeface="+mn-ea"/>
              </a:rPr>
              <a:t>Dense </a:t>
            </a:r>
            <a:r>
              <a:rPr lang="ko-KR" altLang="en-US" sz="1600" dirty="0">
                <a:latin typeface="+mn-ea"/>
              </a:rPr>
              <a:t>층의 활성화 함수를 </a:t>
            </a:r>
            <a:r>
              <a:rPr lang="en-US" altLang="ko-KR" sz="1600" dirty="0">
                <a:latin typeface="+mn-ea"/>
              </a:rPr>
              <a:t>‘</a:t>
            </a:r>
            <a:r>
              <a:rPr lang="en-US" altLang="ko-KR" sz="1600" dirty="0" err="1">
                <a:latin typeface="+mn-ea"/>
              </a:rPr>
              <a:t>relu</a:t>
            </a:r>
            <a:r>
              <a:rPr lang="en-US" altLang="ko-KR" sz="1600" dirty="0">
                <a:latin typeface="+mn-ea"/>
              </a:rPr>
              <a:t>’</a:t>
            </a:r>
            <a:r>
              <a:rPr lang="ko-KR" altLang="en-US" sz="1600" dirty="0">
                <a:latin typeface="+mn-ea"/>
              </a:rPr>
              <a:t>로 지정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하지만 이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신경망을 깊이가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인 신경망이라고 부르지는 않음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Flatten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클래스는 학습하는 층이 아님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모델의 </a:t>
            </a:r>
            <a:r>
              <a:rPr lang="en-US" altLang="ko-KR" sz="1600" dirty="0">
                <a:latin typeface="+mn-ea"/>
              </a:rPr>
              <a:t>summary() </a:t>
            </a:r>
            <a:r>
              <a:rPr lang="ko-KR" altLang="en-US" sz="1600" dirty="0">
                <a:latin typeface="+mn-ea"/>
              </a:rPr>
              <a:t>메서드를 호출해 보면 이런 점을 더 확실히 알 수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0E7B8F5-BB7B-48D2-B87B-54E9A2379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A8EAE4-2E24-C602-5D6D-91ED42A5F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90" y="3207337"/>
            <a:ext cx="5168377" cy="316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89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0522" y="799300"/>
            <a:ext cx="145424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Flatten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343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 err="1">
                <a:latin typeface="+mj-ea"/>
                <a:ea typeface="+mj-ea"/>
              </a:rPr>
              <a:t>렐루</a:t>
            </a:r>
            <a:r>
              <a:rPr lang="ko-KR" altLang="en-US" sz="3200" dirty="0">
                <a:latin typeface="+mj-ea"/>
                <a:ea typeface="+mj-ea"/>
              </a:rPr>
              <a:t> 함수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6455CF-3566-38A8-85F1-DD33E70617F9}"/>
              </a:ext>
            </a:extLst>
          </p:cNvPr>
          <p:cNvSpPr txBox="1"/>
          <p:nvPr/>
        </p:nvSpPr>
        <p:spPr>
          <a:xfrm>
            <a:off x="390478" y="1289568"/>
            <a:ext cx="388279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훈련 데이터를 다시 준비해 모델을 훈련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21CA1-4F27-B269-325F-4FFAC0E06D3D}"/>
              </a:ext>
            </a:extLst>
          </p:cNvPr>
          <p:cNvSpPr txBox="1"/>
          <p:nvPr/>
        </p:nvSpPr>
        <p:spPr>
          <a:xfrm>
            <a:off x="390478" y="1676356"/>
            <a:ext cx="11737003" cy="12461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train_input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(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test_input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test_target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keras.datasets.fashion_mnist.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load_data()</a:t>
            </a:r>
            <a:b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train_input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255.0</a:t>
            </a:r>
            <a:b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val_scaled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val_target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train_test_split(</a:t>
            </a:r>
            <a:endParaRPr lang="en-US" altLang="ko-KR" sz="14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test_size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0.2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random_state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42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sz="14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2F167-7807-6BE5-5E1C-C0141E8E06D1}"/>
              </a:ext>
            </a:extLst>
          </p:cNvPr>
          <p:cNvSpPr txBox="1"/>
          <p:nvPr/>
        </p:nvSpPr>
        <p:spPr>
          <a:xfrm>
            <a:off x="390478" y="2964587"/>
            <a:ext cx="7698958" cy="6562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compile(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'sparse_categorical_crossentropy'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metrics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'accuracy'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fit(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epochs</a:t>
            </a:r>
            <a:r>
              <a:rPr lang="en-US" altLang="ko-KR" sz="14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sz="14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F3CE1A-3204-0DA2-E0C6-E507BA8015C9}"/>
              </a:ext>
            </a:extLst>
          </p:cNvPr>
          <p:cNvSpPr txBox="1"/>
          <p:nvPr/>
        </p:nvSpPr>
        <p:spPr>
          <a:xfrm>
            <a:off x="390477" y="5610488"/>
            <a:ext cx="6133822" cy="361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evaluate(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val_scaled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val_target</a:t>
            </a:r>
            <a:r>
              <a:rPr lang="en-US" altLang="ko-KR" sz="14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sz="14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6AEFA720-4DA7-8472-1B47-8BC7870A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378B14-76AD-0C46-9AE7-A05C17AB6B1B}"/>
              </a:ext>
            </a:extLst>
          </p:cNvPr>
          <p:cNvSpPr txBox="1"/>
          <p:nvPr/>
        </p:nvSpPr>
        <p:spPr>
          <a:xfrm>
            <a:off x="5916482" y="3662913"/>
            <a:ext cx="5940058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성능이 조금 향상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736BE80-4592-C3F7-D7BD-46842C30A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76" y="3693502"/>
            <a:ext cx="5526005" cy="18634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900B76B-C185-6777-18DA-3B2AA295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76" y="6025106"/>
            <a:ext cx="5934124" cy="45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13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90849" y="1209192"/>
            <a:ext cx="32383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옵티마이저</a:t>
            </a:r>
            <a:r>
              <a:rPr lang="en-US" altLang="ko-KR" sz="2000" dirty="0">
                <a:latin typeface="+mj-ea"/>
                <a:ea typeface="+mj-ea"/>
              </a:rPr>
              <a:t>(Optimizer)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619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 </a:t>
            </a:r>
            <a:r>
              <a:rPr lang="ko-KR" altLang="en-US" sz="3200" dirty="0" err="1">
                <a:latin typeface="+mj-ea"/>
                <a:ea typeface="+mj-ea"/>
              </a:rPr>
              <a:t>옵티마이저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6455CF-3566-38A8-85F1-DD33E70617F9}"/>
              </a:ext>
            </a:extLst>
          </p:cNvPr>
          <p:cNvSpPr txBox="1"/>
          <p:nvPr/>
        </p:nvSpPr>
        <p:spPr>
          <a:xfrm>
            <a:off x="764247" y="1923267"/>
            <a:ext cx="10915168" cy="3011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하이퍼파라미터는</a:t>
            </a:r>
            <a:r>
              <a:rPr lang="ko-KR" altLang="en-US" sz="1600" dirty="0">
                <a:latin typeface="+mn-ea"/>
              </a:rPr>
              <a:t> 모델이 학습하지 않아 사람이 지정해 주어야 하는 파라미터임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신경망에는 특히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하이퍼파라미터가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많음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추가할 은닉층의 개수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뉴런 개수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활성화 함수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층의 종류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배치 사이즈 매개변수</a:t>
            </a:r>
            <a:r>
              <a:rPr lang="en-US" altLang="ko-KR" sz="1600" dirty="0">
                <a:latin typeface="+mn-ea"/>
              </a:rPr>
              <a:t>,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 err="1">
                <a:latin typeface="+mn-ea"/>
              </a:rPr>
              <a:t>에프크</a:t>
            </a:r>
            <a:r>
              <a:rPr lang="ko-KR" altLang="en-US" sz="1600" dirty="0">
                <a:latin typeface="+mn-ea"/>
              </a:rPr>
              <a:t> 매개변수 등이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compile() </a:t>
            </a:r>
            <a:r>
              <a:rPr lang="ko-KR" altLang="en-US" sz="1600" dirty="0">
                <a:latin typeface="+mn-ea"/>
              </a:rPr>
              <a:t>메서드에서는 </a:t>
            </a:r>
            <a:r>
              <a:rPr lang="ko-KR" altLang="en-US" sz="1600" dirty="0" err="1">
                <a:latin typeface="+mn-ea"/>
              </a:rPr>
              <a:t>케라스의</a:t>
            </a:r>
            <a:r>
              <a:rPr lang="ko-KR" altLang="en-US" sz="1600" dirty="0">
                <a:latin typeface="+mn-ea"/>
              </a:rPr>
              <a:t> 기본 경사 </a:t>
            </a:r>
            <a:r>
              <a:rPr lang="ko-KR" altLang="en-US" sz="1600" dirty="0" err="1">
                <a:latin typeface="+mn-ea"/>
              </a:rPr>
              <a:t>하강법</a:t>
            </a:r>
            <a:r>
              <a:rPr lang="ko-KR" altLang="en-US" sz="1600" dirty="0">
                <a:latin typeface="+mn-ea"/>
              </a:rPr>
              <a:t> 알고리즘인 </a:t>
            </a:r>
            <a:r>
              <a:rPr lang="en-US" altLang="ko-KR" sz="1600" dirty="0">
                <a:latin typeface="+mn-ea"/>
              </a:rPr>
              <a:t>RMSprop</a:t>
            </a:r>
            <a:r>
              <a:rPr lang="ko-KR" altLang="en-US" sz="1600" dirty="0">
                <a:latin typeface="+mn-ea"/>
              </a:rPr>
              <a:t>을 사용함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케라스는</a:t>
            </a:r>
            <a:r>
              <a:rPr lang="ko-KR" altLang="en-US" sz="1600" dirty="0">
                <a:latin typeface="+mn-ea"/>
              </a:rPr>
              <a:t> 다양한 종류의 경사 하강법을 제공하는데 이들을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옵티마이저</a:t>
            </a:r>
            <a:r>
              <a:rPr lang="ko-KR" altLang="en-US" sz="1600" dirty="0" err="1">
                <a:latin typeface="+mn-ea"/>
              </a:rPr>
              <a:t>라고</a:t>
            </a:r>
            <a:r>
              <a:rPr lang="ko-KR" altLang="en-US" sz="1600" dirty="0">
                <a:latin typeface="+mn-ea"/>
              </a:rPr>
              <a:t>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처음부터 모델을 구성하고 각종 </a:t>
            </a:r>
            <a:r>
              <a:rPr lang="ko-KR" altLang="en-US" sz="1600" dirty="0" err="1">
                <a:latin typeface="+mn-ea"/>
              </a:rPr>
              <a:t>하이퍼파라미터의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최적값을</a:t>
            </a:r>
            <a:r>
              <a:rPr lang="ko-KR" altLang="en-US" sz="1600" dirty="0">
                <a:latin typeface="+mn-ea"/>
              </a:rPr>
              <a:t> 찾는 것은 어려운 작업임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가장 기본적인 </a:t>
            </a:r>
            <a:r>
              <a:rPr lang="ko-KR" altLang="en-US" sz="1600" dirty="0" err="1">
                <a:latin typeface="+mn-ea"/>
              </a:rPr>
              <a:t>옵티마이저는</a:t>
            </a:r>
            <a:r>
              <a:rPr lang="ko-KR" altLang="en-US" sz="1600" dirty="0">
                <a:latin typeface="+mn-ea"/>
              </a:rPr>
              <a:t> 확률적 경사 하강법인 </a:t>
            </a:r>
            <a:r>
              <a:rPr lang="en-US" altLang="ko-KR" sz="1600" dirty="0">
                <a:latin typeface="+mn-ea"/>
              </a:rPr>
              <a:t>SGD</a:t>
            </a:r>
            <a:r>
              <a:rPr lang="ko-KR" altLang="en-US" sz="1600" dirty="0">
                <a:latin typeface="+mn-ea"/>
              </a:rPr>
              <a:t>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이름이 </a:t>
            </a:r>
            <a:r>
              <a:rPr lang="en-US" altLang="ko-KR" sz="1600" dirty="0">
                <a:latin typeface="+mn-ea"/>
              </a:rPr>
              <a:t>SGD</a:t>
            </a:r>
            <a:r>
              <a:rPr lang="ko-KR" altLang="en-US" sz="1600" dirty="0">
                <a:latin typeface="+mn-ea"/>
              </a:rPr>
              <a:t>이지만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개의 샘플을 뽑아서 훈련하지 않고 기본적으로 미니배치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(32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개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를 사용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F4DDE2-EF39-0F62-4DB4-7BF4BBDC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53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300313" y="962225"/>
            <a:ext cx="149912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2</a:t>
            </a:r>
            <a:r>
              <a:rPr lang="ko-KR" altLang="en-US" sz="2000" dirty="0">
                <a:latin typeface="+mj-ea"/>
                <a:ea typeface="+mj-ea"/>
              </a:rPr>
              <a:t>개의 층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137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1. 2</a:t>
            </a:r>
            <a:r>
              <a:rPr lang="ko-KR" altLang="en-US" sz="3200" dirty="0">
                <a:latin typeface="+mj-ea"/>
                <a:ea typeface="+mj-ea"/>
              </a:rPr>
              <a:t>개의 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DE0ABC-C782-47DD-8974-A402A3EA8C1B}"/>
                  </a:ext>
                </a:extLst>
              </p:cNvPr>
              <p:cNvSpPr txBox="1"/>
              <p:nvPr/>
            </p:nvSpPr>
            <p:spPr>
              <a:xfrm>
                <a:off x="561273" y="1590754"/>
                <a:ext cx="11057642" cy="1164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케라스 </a:t>
                </a:r>
                <a:r>
                  <a:rPr lang="en-US" altLang="ko-KR" sz="1600" dirty="0">
                    <a:latin typeface="+mn-ea"/>
                  </a:rPr>
                  <a:t>API</a:t>
                </a:r>
                <a:r>
                  <a:rPr lang="ko-KR" altLang="en-US" sz="1600" dirty="0">
                    <a:latin typeface="+mn-ea"/>
                  </a:rPr>
                  <a:t>를 사용해 패션 </a:t>
                </a:r>
                <a:r>
                  <a:rPr lang="en-US" altLang="ko-KR" sz="1600" dirty="0">
                    <a:latin typeface="+mn-ea"/>
                  </a:rPr>
                  <a:t>MNIST </a:t>
                </a:r>
                <a:r>
                  <a:rPr lang="ko-KR" altLang="en-US" sz="1600" dirty="0">
                    <a:latin typeface="+mn-ea"/>
                  </a:rPr>
                  <a:t>데이터셋을 불러오기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이미지의 </a:t>
                </a:r>
                <a:r>
                  <a:rPr lang="ko-KR" altLang="en-US" sz="1600" dirty="0" err="1">
                    <a:latin typeface="+mn-ea"/>
                  </a:rPr>
                  <a:t>픽셀값을</a:t>
                </a:r>
                <a:r>
                  <a:rPr lang="ko-KR" altLang="en-US" sz="1600" dirty="0">
                    <a:latin typeface="+mn-ea"/>
                  </a:rPr>
                  <a:t> </a:t>
                </a:r>
                <a:r>
                  <a:rPr lang="en-US" altLang="ko-KR" sz="1600" dirty="0">
                    <a:latin typeface="+mn-ea"/>
                  </a:rPr>
                  <a:t>0 ~255 </a:t>
                </a:r>
                <a:r>
                  <a:rPr lang="ko-KR" altLang="en-US" sz="1600" dirty="0">
                    <a:latin typeface="+mn-ea"/>
                  </a:rPr>
                  <a:t>범위에서 </a:t>
                </a:r>
                <a:r>
                  <a:rPr lang="en-US" altLang="ko-KR" sz="1600" dirty="0">
                    <a:latin typeface="+mn-ea"/>
                  </a:rPr>
                  <a:t>0 ~ 1 </a:t>
                </a:r>
                <a:r>
                  <a:rPr lang="ko-KR" altLang="en-US" sz="1600" dirty="0">
                    <a:latin typeface="+mn-ea"/>
                  </a:rPr>
                  <a:t>사이로 변환하고</a:t>
                </a:r>
                <a:r>
                  <a:rPr lang="en-US" altLang="ko-KR" sz="16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×28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 </a:t>
                </a:r>
                <a:r>
                  <a:rPr lang="ko-KR" altLang="en-US" sz="1600" dirty="0">
                    <a:latin typeface="+mn-ea"/>
                  </a:rPr>
                  <a:t>크기의 </a:t>
                </a:r>
                <a:r>
                  <a:rPr lang="en-US" altLang="ko-KR" sz="1600" dirty="0">
                    <a:latin typeface="+mn-ea"/>
                  </a:rPr>
                  <a:t>2</a:t>
                </a:r>
                <a:r>
                  <a:rPr lang="ko-KR" altLang="en-US" sz="1600" dirty="0">
                    <a:latin typeface="+mn-ea"/>
                  </a:rPr>
                  <a:t>차원 배열을 </a:t>
                </a:r>
                <a:r>
                  <a:rPr lang="en-US" altLang="ko-KR" sz="1600" dirty="0">
                    <a:latin typeface="+mn-ea"/>
                  </a:rPr>
                  <a:t>784 </a:t>
                </a:r>
                <a:r>
                  <a:rPr lang="ko-KR" altLang="en-US" sz="1600" dirty="0">
                    <a:latin typeface="+mn-ea"/>
                  </a:rPr>
                  <a:t>크기의 </a:t>
                </a:r>
                <a:r>
                  <a:rPr lang="en-US" altLang="ko-KR" sz="1600" dirty="0">
                    <a:latin typeface="+mn-ea"/>
                  </a:rPr>
                  <a:t>1</a:t>
                </a:r>
                <a:r>
                  <a:rPr lang="ko-KR" altLang="en-US" sz="1600" dirty="0">
                    <a:latin typeface="+mn-ea"/>
                  </a:rPr>
                  <a:t>차원 배열로 펼침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 err="1">
                    <a:latin typeface="+mn-ea"/>
                  </a:rPr>
                  <a:t>사이킷런의</a:t>
                </a:r>
                <a:r>
                  <a:rPr lang="ko-KR" altLang="en-US" sz="1600" dirty="0">
                    <a:latin typeface="+mn-ea"/>
                  </a:rPr>
                  <a:t> </a:t>
                </a:r>
                <a:r>
                  <a:rPr lang="en-US" altLang="ko-KR" sz="1600" dirty="0" err="1">
                    <a:latin typeface="+mn-ea"/>
                  </a:rPr>
                  <a:t>train_test_split</a:t>
                </a:r>
                <a:r>
                  <a:rPr lang="en-US" altLang="ko-KR" sz="1600" dirty="0">
                    <a:latin typeface="+mn-ea"/>
                  </a:rPr>
                  <a:t>() </a:t>
                </a:r>
                <a:r>
                  <a:rPr lang="ko-KR" altLang="en-US" sz="1600" dirty="0">
                    <a:latin typeface="+mn-ea"/>
                  </a:rPr>
                  <a:t>함수로 훈련 세트와 검증 세트로 나눔</a:t>
                </a:r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DE0ABC-C782-47DD-8974-A402A3EA8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73" y="1590754"/>
                <a:ext cx="11057642" cy="1164806"/>
              </a:xfrm>
              <a:prstGeom prst="rect">
                <a:avLst/>
              </a:prstGeom>
              <a:blipFill>
                <a:blip r:embed="rId2"/>
                <a:stretch>
                  <a:fillRect l="-221" b="-57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734383A-E277-BC34-755C-7F0982A9E2C5}"/>
              </a:ext>
            </a:extLst>
          </p:cNvPr>
          <p:cNvSpPr txBox="1"/>
          <p:nvPr/>
        </p:nvSpPr>
        <p:spPr>
          <a:xfrm>
            <a:off x="561273" y="2874462"/>
            <a:ext cx="10004430" cy="6630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sz="1600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tensorflow </a:t>
            </a:r>
            <a:r>
              <a:rPr lang="en-US" altLang="ko-KR" sz="1600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keras</a:t>
            </a:r>
            <a:b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train_input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(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test_input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test_target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en-US" altLang="ko-KR" sz="16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keras.datasets.fashion_mnist.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load_data()</a:t>
            </a:r>
            <a:endParaRPr lang="en-US" altLang="ko-KR" sz="16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404145-69D7-E0EF-9F9B-22257CF1B614}"/>
              </a:ext>
            </a:extLst>
          </p:cNvPr>
          <p:cNvSpPr txBox="1"/>
          <p:nvPr/>
        </p:nvSpPr>
        <p:spPr>
          <a:xfrm>
            <a:off x="561273" y="3824361"/>
            <a:ext cx="10004430" cy="21377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sz="1600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sklearn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>
                <a:solidFill>
                  <a:srgbClr val="FFEEA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model_selection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>
                <a:solidFill>
                  <a:srgbClr val="EBBB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train_test_split</a:t>
            </a:r>
            <a:endParaRPr lang="en-US" altLang="ko-KR" sz="16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b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train_input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255.0</a:t>
            </a:r>
            <a:endParaRPr lang="en-US" altLang="ko-KR" sz="16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reshape(</a:t>
            </a:r>
            <a:r>
              <a:rPr lang="en-US" altLang="ko-KR" sz="16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sz="16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28</a:t>
            </a:r>
            <a:r>
              <a:rPr lang="en-US" altLang="ko-KR" sz="16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6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28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sz="16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b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val_scaled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val_target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train_test_split(</a:t>
            </a:r>
            <a:endParaRPr lang="en-US" altLang="ko-KR" sz="16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test_size</a:t>
            </a:r>
            <a:r>
              <a:rPr lang="en-US" altLang="ko-KR" sz="16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0.2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random_state</a:t>
            </a:r>
            <a:r>
              <a:rPr lang="en-US" altLang="ko-KR" sz="1600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42</a:t>
            </a:r>
            <a:r>
              <a:rPr lang="en-US" altLang="ko-KR" sz="1600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sz="16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62FDB3-0720-8A1E-31A9-54AD63D25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1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83955" y="968914"/>
            <a:ext cx="5104282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SGD(Stochastic Gradient Descent)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619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 </a:t>
            </a:r>
            <a:r>
              <a:rPr lang="ko-KR" altLang="en-US" sz="3200" dirty="0" err="1">
                <a:latin typeface="+mj-ea"/>
                <a:ea typeface="+mj-ea"/>
              </a:rPr>
              <a:t>옵티마이저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6455CF-3566-38A8-85F1-DD33E70617F9}"/>
              </a:ext>
            </a:extLst>
          </p:cNvPr>
          <p:cNvSpPr txBox="1"/>
          <p:nvPr/>
        </p:nvSpPr>
        <p:spPr>
          <a:xfrm>
            <a:off x="557353" y="1682989"/>
            <a:ext cx="8521885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SGD </a:t>
            </a:r>
            <a:r>
              <a:rPr lang="ko-KR" altLang="en-US" sz="1600" dirty="0" err="1">
                <a:latin typeface="+mn-ea"/>
              </a:rPr>
              <a:t>옵티마이저를</a:t>
            </a:r>
            <a:r>
              <a:rPr lang="ko-KR" altLang="en-US" sz="1600" dirty="0">
                <a:latin typeface="+mn-ea"/>
              </a:rPr>
              <a:t> 사용하려면 </a:t>
            </a:r>
            <a:r>
              <a:rPr lang="en-US" altLang="ko-KR" sz="1600" dirty="0">
                <a:latin typeface="+mn-ea"/>
              </a:rPr>
              <a:t>compile() </a:t>
            </a:r>
            <a:r>
              <a:rPr lang="ko-KR" altLang="en-US" sz="1600" dirty="0">
                <a:latin typeface="+mn-ea"/>
              </a:rPr>
              <a:t>메서드의 </a:t>
            </a:r>
            <a:r>
              <a:rPr lang="en-US" altLang="ko-KR" sz="1600" dirty="0">
                <a:latin typeface="+mn-ea"/>
              </a:rPr>
              <a:t>optimizer </a:t>
            </a:r>
            <a:r>
              <a:rPr lang="ko-KR" altLang="en-US" sz="1600" dirty="0">
                <a:latin typeface="+mn-ea"/>
              </a:rPr>
              <a:t>매개변수를 </a:t>
            </a:r>
            <a:r>
              <a:rPr lang="en-US" altLang="ko-KR" sz="1600" dirty="0">
                <a:latin typeface="+mn-ea"/>
              </a:rPr>
              <a:t>‘</a:t>
            </a:r>
            <a:r>
              <a:rPr lang="en-US" altLang="ko-KR" sz="1600" dirty="0" err="1">
                <a:latin typeface="+mn-ea"/>
              </a:rPr>
              <a:t>sgd</a:t>
            </a:r>
            <a:r>
              <a:rPr lang="en-US" altLang="ko-KR" sz="1600" dirty="0">
                <a:latin typeface="+mn-ea"/>
              </a:rPr>
              <a:t>‘</a:t>
            </a:r>
            <a:r>
              <a:rPr lang="ko-KR" altLang="en-US" sz="1600" dirty="0">
                <a:latin typeface="+mn-ea"/>
              </a:rPr>
              <a:t>로 지정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 </a:t>
            </a:r>
            <a:r>
              <a:rPr lang="ko-KR" altLang="en-US" sz="1600" dirty="0" err="1">
                <a:latin typeface="+mn-ea"/>
              </a:rPr>
              <a:t>옵티마이저는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tensorlfow.keras.optimizers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패키지 아래 </a:t>
            </a:r>
            <a:r>
              <a:rPr lang="en-US" altLang="ko-KR" sz="1600" dirty="0">
                <a:latin typeface="+mn-ea"/>
              </a:rPr>
              <a:t>SGD </a:t>
            </a:r>
            <a:r>
              <a:rPr lang="ko-KR" altLang="en-US" sz="1600" dirty="0">
                <a:latin typeface="+mn-ea"/>
              </a:rPr>
              <a:t>클래스로 구현되어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‘</a:t>
            </a:r>
            <a:r>
              <a:rPr lang="en-US" altLang="ko-KR" sz="1600" dirty="0" err="1">
                <a:latin typeface="+mn-ea"/>
              </a:rPr>
              <a:t>sgd</a:t>
            </a:r>
            <a:r>
              <a:rPr lang="en-US" altLang="ko-KR" sz="1600" dirty="0">
                <a:latin typeface="+mn-ea"/>
              </a:rPr>
              <a:t>’ </a:t>
            </a:r>
            <a:r>
              <a:rPr lang="ko-KR" altLang="en-US" sz="1600" dirty="0">
                <a:latin typeface="+mn-ea"/>
              </a:rPr>
              <a:t>문자열은 이 클래스의 기본 설정 매개변수로 생성한 객체와 동일함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다음 아래의 두 코드는 동일함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4DEC6-69E4-87CE-B812-C173547722A6}"/>
              </a:ext>
            </a:extLst>
          </p:cNvPr>
          <p:cNvSpPr txBox="1"/>
          <p:nvPr/>
        </p:nvSpPr>
        <p:spPr>
          <a:xfrm>
            <a:off x="557352" y="3289379"/>
            <a:ext cx="10682439" cy="3749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compile(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'sgd'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'sparse_categorical_crossentropy'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metrics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'accuracy'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8EEFB-E478-54FE-39F8-C7F8B7537933}"/>
              </a:ext>
            </a:extLst>
          </p:cNvPr>
          <p:cNvSpPr txBox="1"/>
          <p:nvPr/>
        </p:nvSpPr>
        <p:spPr>
          <a:xfrm>
            <a:off x="557351" y="3827636"/>
            <a:ext cx="10682439" cy="6698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sgd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keras.optimizers.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SGD()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compile(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sgd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'sparse_categorical_crossentropy'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metrics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'accuracy'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99620-D66B-2726-83F1-B9D9E72752BE}"/>
              </a:ext>
            </a:extLst>
          </p:cNvPr>
          <p:cNvSpPr txBox="1"/>
          <p:nvPr/>
        </p:nvSpPr>
        <p:spPr>
          <a:xfrm>
            <a:off x="557351" y="4630228"/>
            <a:ext cx="11327140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만약 </a:t>
            </a:r>
            <a:r>
              <a:rPr lang="en-US" altLang="ko-KR" sz="1600" dirty="0">
                <a:latin typeface="+mn-ea"/>
              </a:rPr>
              <a:t>SGD </a:t>
            </a:r>
            <a:r>
              <a:rPr lang="ko-KR" altLang="en-US" sz="1600" dirty="0">
                <a:latin typeface="+mn-ea"/>
              </a:rPr>
              <a:t>클래스의 </a:t>
            </a:r>
            <a:r>
              <a:rPr lang="ko-KR" altLang="en-US" sz="1600" dirty="0" err="1">
                <a:latin typeface="+mn-ea"/>
              </a:rPr>
              <a:t>학습률</a:t>
            </a:r>
            <a:r>
              <a:rPr lang="ko-KR" altLang="en-US" sz="1600" dirty="0">
                <a:latin typeface="+mn-ea"/>
              </a:rPr>
              <a:t> 기본값이 </a:t>
            </a:r>
            <a:r>
              <a:rPr lang="en-US" altLang="ko-KR" sz="1600" dirty="0">
                <a:latin typeface="+mn-ea"/>
              </a:rPr>
              <a:t>0.01</a:t>
            </a:r>
            <a:r>
              <a:rPr lang="ko-KR" altLang="en-US" sz="1600" dirty="0">
                <a:latin typeface="+mn-ea"/>
              </a:rPr>
              <a:t>일 때 이를 바꾸고 싶다면 다음과 같이 원하는 </a:t>
            </a:r>
            <a:r>
              <a:rPr lang="ko-KR" altLang="en-US" sz="1600" dirty="0" err="1">
                <a:latin typeface="+mn-ea"/>
              </a:rPr>
              <a:t>학습률을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learning_rate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매개변수에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지정해 사용함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1CF42D-2AF1-C744-9415-39870A47FDE8}"/>
              </a:ext>
            </a:extLst>
          </p:cNvPr>
          <p:cNvSpPr txBox="1"/>
          <p:nvPr/>
        </p:nvSpPr>
        <p:spPr>
          <a:xfrm>
            <a:off x="557351" y="5584377"/>
            <a:ext cx="6113798" cy="3749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sgd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keras.optimizers.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SGD(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learning_rate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0.1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12CDB07-1D8F-B2AE-7AD1-73B88171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801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83955" y="1209192"/>
            <a:ext cx="2744662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>
                <a:latin typeface="+mj-ea"/>
                <a:ea typeface="+mj-ea"/>
              </a:rPr>
              <a:t>nesterov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매개변수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619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 </a:t>
            </a:r>
            <a:r>
              <a:rPr lang="ko-KR" altLang="en-US" sz="3200" dirty="0" err="1">
                <a:latin typeface="+mj-ea"/>
                <a:ea typeface="+mj-ea"/>
              </a:rPr>
              <a:t>옵티마이저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6455CF-3566-38A8-85F1-DD33E70617F9}"/>
              </a:ext>
            </a:extLst>
          </p:cNvPr>
          <p:cNvSpPr txBox="1"/>
          <p:nvPr/>
        </p:nvSpPr>
        <p:spPr>
          <a:xfrm>
            <a:off x="557353" y="1923267"/>
            <a:ext cx="11541942" cy="2642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SGD </a:t>
            </a:r>
            <a:r>
              <a:rPr lang="ko-KR" altLang="en-US" sz="1600" dirty="0">
                <a:latin typeface="+mn-ea"/>
              </a:rPr>
              <a:t>외에도 다양한 </a:t>
            </a:r>
            <a:r>
              <a:rPr lang="ko-KR" altLang="en-US" sz="1600" dirty="0" err="1">
                <a:latin typeface="+mn-ea"/>
              </a:rPr>
              <a:t>옵티마이저들이</a:t>
            </a:r>
            <a:r>
              <a:rPr lang="ko-KR" altLang="en-US" sz="1600" dirty="0">
                <a:latin typeface="+mn-ea"/>
              </a:rPr>
              <a:t>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기본 경사 </a:t>
            </a:r>
            <a:r>
              <a:rPr lang="ko-KR" altLang="en-US" sz="1600" dirty="0" err="1">
                <a:latin typeface="+mn-ea"/>
              </a:rPr>
              <a:t>하강법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옵티마이저는</a:t>
            </a:r>
            <a:r>
              <a:rPr lang="ko-KR" altLang="en-US" sz="1600" dirty="0">
                <a:latin typeface="+mn-ea"/>
              </a:rPr>
              <a:t> 모두 </a:t>
            </a:r>
            <a:r>
              <a:rPr lang="en-US" altLang="ko-KR" sz="1600" dirty="0">
                <a:latin typeface="+mn-ea"/>
              </a:rPr>
              <a:t>SGD </a:t>
            </a:r>
            <a:r>
              <a:rPr lang="ko-KR" altLang="en-US" sz="1600" dirty="0">
                <a:latin typeface="+mn-ea"/>
              </a:rPr>
              <a:t>클래스에서 제공함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SGD </a:t>
            </a:r>
            <a:r>
              <a:rPr lang="ko-KR" altLang="en-US" sz="1600" dirty="0">
                <a:latin typeface="+mn-ea"/>
              </a:rPr>
              <a:t>클래스의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momentum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매개변수의 기본값은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0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인데 이를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0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보다 큰 값으로 지정하면 마치 이전의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그레디언트를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가속도 처럼</a:t>
            </a:r>
            <a:br>
              <a:rPr lang="en-US" altLang="ko-KR" sz="1600" dirty="0">
                <a:solidFill>
                  <a:srgbClr val="69258A"/>
                </a:solidFill>
                <a:latin typeface="+mn-ea"/>
              </a:rPr>
            </a:b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사용하는 모멘텀 최적화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(Momentum Optimization)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를 사용함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보통 </a:t>
            </a:r>
            <a:r>
              <a:rPr lang="en-US" altLang="ko-KR" sz="1600" dirty="0">
                <a:latin typeface="+mn-ea"/>
              </a:rPr>
              <a:t>momentum </a:t>
            </a:r>
            <a:r>
              <a:rPr lang="ko-KR" altLang="en-US" sz="1600" dirty="0">
                <a:latin typeface="+mn-ea"/>
              </a:rPr>
              <a:t>매개변수는 </a:t>
            </a:r>
            <a:r>
              <a:rPr lang="en-US" altLang="ko-KR" sz="1600" dirty="0">
                <a:latin typeface="+mn-ea"/>
              </a:rPr>
              <a:t>0.9 </a:t>
            </a:r>
            <a:r>
              <a:rPr lang="ko-KR" altLang="en-US" sz="1600" dirty="0">
                <a:latin typeface="+mn-ea"/>
              </a:rPr>
              <a:t>이상을 지정함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다음처럼 </a:t>
            </a:r>
            <a:r>
              <a:rPr lang="en-US" altLang="ko-KR" sz="1600" dirty="0">
                <a:latin typeface="+mn-ea"/>
              </a:rPr>
              <a:t>SGD </a:t>
            </a:r>
            <a:r>
              <a:rPr lang="ko-KR" altLang="en-US" sz="1600" dirty="0">
                <a:latin typeface="+mn-ea"/>
              </a:rPr>
              <a:t>클래스의 </a:t>
            </a:r>
            <a:r>
              <a:rPr lang="en-US" altLang="ko-KR" sz="1600" dirty="0" err="1">
                <a:latin typeface="+mn-ea"/>
              </a:rPr>
              <a:t>nesterov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매개변수를 기본값 </a:t>
            </a:r>
            <a:r>
              <a:rPr lang="en-US" altLang="ko-KR" sz="1600" dirty="0">
                <a:latin typeface="+mn-ea"/>
              </a:rPr>
              <a:t>False</a:t>
            </a:r>
            <a:r>
              <a:rPr lang="ko-KR" altLang="en-US" sz="1600" dirty="0">
                <a:latin typeface="+mn-ea"/>
              </a:rPr>
              <a:t>에서 </a:t>
            </a:r>
            <a:r>
              <a:rPr lang="en-US" altLang="ko-KR" sz="1600" dirty="0">
                <a:latin typeface="+mn-ea"/>
              </a:rPr>
              <a:t>True</a:t>
            </a:r>
            <a:r>
              <a:rPr lang="ko-KR" altLang="en-US" sz="1600" dirty="0">
                <a:latin typeface="+mn-ea"/>
              </a:rPr>
              <a:t>로 바꾸면 </a:t>
            </a:r>
            <a:r>
              <a:rPr lang="ko-KR" altLang="en-US" sz="1600" dirty="0" err="1">
                <a:latin typeface="+mn-ea"/>
              </a:rPr>
              <a:t>네스테로프</a:t>
            </a:r>
            <a:r>
              <a:rPr lang="ko-KR" altLang="en-US" sz="1600" dirty="0">
                <a:latin typeface="+mn-ea"/>
              </a:rPr>
              <a:t> 모멘텀 최적화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(Nesterov Momentum Optimization, </a:t>
            </a:r>
            <a:r>
              <a:rPr lang="ko-KR" altLang="en-US" sz="1600" dirty="0" err="1">
                <a:latin typeface="+mn-ea"/>
              </a:rPr>
              <a:t>네스테로프</a:t>
            </a:r>
            <a:r>
              <a:rPr lang="ko-KR" altLang="en-US" sz="1600" dirty="0">
                <a:latin typeface="+mn-ea"/>
              </a:rPr>
              <a:t> 가속 경사라고 부르기도 함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을 사용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FA1736-9278-69FB-1A07-8DF8FEC2EC38}"/>
              </a:ext>
            </a:extLst>
          </p:cNvPr>
          <p:cNvSpPr txBox="1"/>
          <p:nvPr/>
        </p:nvSpPr>
        <p:spPr>
          <a:xfrm>
            <a:off x="557352" y="4782788"/>
            <a:ext cx="8319669" cy="3749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sgd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keras.optimizers.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SGD(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momentum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0.9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nesterov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D2324254-D655-A743-1DE0-19D19AA85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21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750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83955" y="782029"/>
            <a:ext cx="319670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>
                <a:latin typeface="+mj-ea"/>
                <a:ea typeface="+mj-ea"/>
              </a:rPr>
              <a:t>Adagrad</a:t>
            </a:r>
            <a:r>
              <a:rPr lang="en-US" altLang="ko-KR" sz="2000" dirty="0">
                <a:latin typeface="+mj-ea"/>
                <a:ea typeface="+mj-ea"/>
              </a:rPr>
              <a:t> &amp; RMSprop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619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 </a:t>
            </a:r>
            <a:r>
              <a:rPr lang="ko-KR" altLang="en-US" sz="3200" dirty="0" err="1">
                <a:latin typeface="+mj-ea"/>
                <a:ea typeface="+mj-ea"/>
              </a:rPr>
              <a:t>옵티마이저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6455CF-3566-38A8-85F1-DD33E70617F9}"/>
              </a:ext>
            </a:extLst>
          </p:cNvPr>
          <p:cNvSpPr txBox="1"/>
          <p:nvPr/>
        </p:nvSpPr>
        <p:spPr>
          <a:xfrm>
            <a:off x="557353" y="1496104"/>
            <a:ext cx="10889520" cy="2642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모델이 최적점에 가까이 갈수록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학습률을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낮출 수 있음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이렇게 하면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안정적으로 최적점에 수렴할 가능성이 높음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이런 </a:t>
            </a:r>
            <a:r>
              <a:rPr lang="ko-KR" altLang="en-US" sz="1600" dirty="0" err="1">
                <a:latin typeface="+mn-ea"/>
              </a:rPr>
              <a:t>학습률을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적응적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학습률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(Adaptive Learning Rate)</a:t>
            </a:r>
            <a:r>
              <a:rPr lang="ko-KR" altLang="en-US" sz="1600" dirty="0">
                <a:latin typeface="+mn-ea"/>
              </a:rPr>
              <a:t>이라고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이런 방식들은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학습률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매개변수를 튜닝하는 수고를 덜 수 있는 것이 장점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적응적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학습률을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사용하는 대표적인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옵티마이저</a:t>
            </a:r>
            <a:r>
              <a:rPr lang="ko-KR" altLang="en-US" sz="1600" dirty="0" err="1">
                <a:latin typeface="+mn-ea"/>
              </a:rPr>
              <a:t>는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‘</a:t>
            </a:r>
            <a:r>
              <a:rPr lang="en-US" altLang="ko-KR" sz="1600" dirty="0" err="1">
                <a:solidFill>
                  <a:srgbClr val="69258A"/>
                </a:solidFill>
                <a:latin typeface="+mn-ea"/>
              </a:rPr>
              <a:t>adagrad</a:t>
            </a:r>
            <a:r>
              <a:rPr lang="en-US" altLang="ko-KR" sz="1600" dirty="0">
                <a:latin typeface="+mn-ea"/>
              </a:rPr>
              <a:t>’</a:t>
            </a:r>
            <a:r>
              <a:rPr lang="ko-KR" altLang="en-US" sz="1600" dirty="0">
                <a:latin typeface="+mn-ea"/>
              </a:rPr>
              <a:t>와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‘</a:t>
            </a:r>
            <a:r>
              <a:rPr lang="en-US" altLang="ko-KR" sz="1600" dirty="0" err="1">
                <a:solidFill>
                  <a:srgbClr val="69258A"/>
                </a:solidFill>
                <a:latin typeface="+mn-ea"/>
              </a:rPr>
              <a:t>rmsprop</a:t>
            </a:r>
            <a:r>
              <a:rPr lang="en-US" altLang="ko-KR" sz="1600" dirty="0">
                <a:latin typeface="+mn-ea"/>
              </a:rPr>
              <a:t>’</a:t>
            </a:r>
            <a:r>
              <a:rPr lang="ko-KR" altLang="en-US" sz="1600" dirty="0">
                <a:latin typeface="+mn-ea"/>
              </a:rPr>
              <a:t>으로 지정할 수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optimizer </a:t>
            </a:r>
            <a:r>
              <a:rPr lang="ko-KR" altLang="en-US" sz="1600" dirty="0">
                <a:latin typeface="+mn-ea"/>
              </a:rPr>
              <a:t>매개변수의 기본이 바로 </a:t>
            </a:r>
            <a:r>
              <a:rPr lang="en-US" altLang="ko-KR" sz="1600" dirty="0">
                <a:latin typeface="+mn-ea"/>
              </a:rPr>
              <a:t>‘</a:t>
            </a:r>
            <a:r>
              <a:rPr lang="en-US" altLang="ko-KR" sz="1600" dirty="0" err="1">
                <a:latin typeface="+mn-ea"/>
              </a:rPr>
              <a:t>rmsprop</a:t>
            </a:r>
            <a:r>
              <a:rPr lang="en-US" altLang="ko-KR" sz="1600" dirty="0">
                <a:latin typeface="+mn-ea"/>
              </a:rPr>
              <a:t>’</a:t>
            </a:r>
            <a:r>
              <a:rPr lang="ko-KR" altLang="en-US" sz="1600" dirty="0">
                <a:latin typeface="+mn-ea"/>
              </a:rPr>
              <a:t>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 두 </a:t>
            </a:r>
            <a:r>
              <a:rPr lang="ko-KR" altLang="en-US" sz="1600" dirty="0" err="1">
                <a:latin typeface="+mn-ea"/>
              </a:rPr>
              <a:t>옵티마이저의</a:t>
            </a:r>
            <a:r>
              <a:rPr lang="ko-KR" altLang="en-US" sz="1600" dirty="0">
                <a:latin typeface="+mn-ea"/>
              </a:rPr>
              <a:t> 매개변수를 바꾸고 싶다면 </a:t>
            </a:r>
            <a:r>
              <a:rPr lang="en-US" altLang="ko-KR" sz="1600" dirty="0">
                <a:latin typeface="+mn-ea"/>
              </a:rPr>
              <a:t>SGD</a:t>
            </a:r>
            <a:r>
              <a:rPr lang="ko-KR" altLang="en-US" sz="1600" dirty="0">
                <a:latin typeface="+mn-ea"/>
              </a:rPr>
              <a:t>와 같이 </a:t>
            </a:r>
            <a:r>
              <a:rPr lang="en-US" altLang="ko-KR" sz="1600" dirty="0" err="1">
                <a:latin typeface="+mn-ea"/>
              </a:rPr>
              <a:t>Adagrad</a:t>
            </a:r>
            <a:r>
              <a:rPr lang="ko-KR" altLang="en-US" sz="1600" dirty="0">
                <a:latin typeface="+mn-ea"/>
              </a:rPr>
              <a:t>와 </a:t>
            </a:r>
            <a:r>
              <a:rPr lang="en-US" altLang="ko-KR" sz="1600" dirty="0">
                <a:latin typeface="+mn-ea"/>
              </a:rPr>
              <a:t>RMSprop </a:t>
            </a:r>
            <a:r>
              <a:rPr lang="ko-KR" altLang="en-US" sz="1600" dirty="0">
                <a:latin typeface="+mn-ea"/>
              </a:rPr>
              <a:t>클래스 객체를 만들어 사용하면 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54A26-027A-336B-D01D-2D32A91E540A}"/>
              </a:ext>
            </a:extLst>
          </p:cNvPr>
          <p:cNvSpPr txBox="1"/>
          <p:nvPr/>
        </p:nvSpPr>
        <p:spPr>
          <a:xfrm>
            <a:off x="557353" y="4285534"/>
            <a:ext cx="11196358" cy="6698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adagrad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keras.optimizers.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Adagrad()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compile(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adagrad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'sparse_categorical_crossentropy'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metrics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'accuracy'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863B3C-3FFB-312E-F241-97201CAA017F}"/>
              </a:ext>
            </a:extLst>
          </p:cNvPr>
          <p:cNvSpPr txBox="1"/>
          <p:nvPr/>
        </p:nvSpPr>
        <p:spPr>
          <a:xfrm>
            <a:off x="557352" y="5199935"/>
            <a:ext cx="11196357" cy="6698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rmsprop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keras.optimizers.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RMSprop()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compile(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rmsprop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'sparse_categorical_crossentropy'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metrics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'accuracy'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1B84450-A895-1A54-13D2-74D69C140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22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83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83955" y="782029"/>
            <a:ext cx="1298753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Adam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619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 </a:t>
            </a:r>
            <a:r>
              <a:rPr lang="ko-KR" altLang="en-US" sz="3200" dirty="0" err="1">
                <a:latin typeface="+mj-ea"/>
                <a:ea typeface="+mj-ea"/>
              </a:rPr>
              <a:t>옵티마이저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6455CF-3566-38A8-85F1-DD33E70617F9}"/>
              </a:ext>
            </a:extLst>
          </p:cNvPr>
          <p:cNvSpPr txBox="1"/>
          <p:nvPr/>
        </p:nvSpPr>
        <p:spPr>
          <a:xfrm>
            <a:off x="557353" y="1349264"/>
            <a:ext cx="9748181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모멘텀 최적화와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RMSprop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의 장점을 접목한 </a:t>
            </a:r>
            <a:r>
              <a:rPr lang="ko-KR" altLang="en-US" sz="1600" dirty="0">
                <a:latin typeface="+mn-ea"/>
              </a:rPr>
              <a:t>것이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Adam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Adam</a:t>
            </a:r>
            <a:r>
              <a:rPr lang="ko-KR" altLang="en-US" sz="1600" dirty="0">
                <a:latin typeface="+mn-ea"/>
              </a:rPr>
              <a:t>은 </a:t>
            </a:r>
            <a:r>
              <a:rPr lang="en-US" altLang="ko-KR" sz="1600" dirty="0">
                <a:latin typeface="+mn-ea"/>
              </a:rPr>
              <a:t>RMSprop</a:t>
            </a:r>
            <a:r>
              <a:rPr lang="ko-KR" altLang="en-US" sz="1600" dirty="0">
                <a:latin typeface="+mn-ea"/>
              </a:rPr>
              <a:t>과 함께 </a:t>
            </a:r>
            <a:r>
              <a:rPr lang="ko-KR" altLang="en-US" sz="1600" dirty="0" err="1">
                <a:latin typeface="+mn-ea"/>
              </a:rPr>
              <a:t>맨처음</a:t>
            </a:r>
            <a:r>
              <a:rPr lang="ko-KR" altLang="en-US" sz="1600" dirty="0">
                <a:latin typeface="+mn-ea"/>
              </a:rPr>
              <a:t> 시도해 볼 수 있는 좋은 알고리즘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Adam </a:t>
            </a:r>
            <a:r>
              <a:rPr lang="ko-KR" altLang="en-US" sz="1600" dirty="0">
                <a:latin typeface="+mn-ea"/>
              </a:rPr>
              <a:t>클래스도 </a:t>
            </a:r>
            <a:r>
              <a:rPr lang="en-US" altLang="ko-KR" sz="1600" dirty="0" err="1">
                <a:latin typeface="+mn-ea"/>
              </a:rPr>
              <a:t>keras.optimizers</a:t>
            </a:r>
            <a:r>
              <a:rPr lang="ko-KR" altLang="en-US" sz="1600" dirty="0">
                <a:latin typeface="+mn-ea"/>
              </a:rPr>
              <a:t> 패키지 아래에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적응적 </a:t>
            </a:r>
            <a:r>
              <a:rPr lang="ko-KR" altLang="en-US" sz="1600" dirty="0" err="1">
                <a:latin typeface="+mn-ea"/>
              </a:rPr>
              <a:t>학습률을</a:t>
            </a:r>
            <a:r>
              <a:rPr lang="ko-KR" altLang="en-US" sz="1600" dirty="0">
                <a:latin typeface="+mn-ea"/>
              </a:rPr>
              <a:t> 사용하는 이 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개의 클래스는 </a:t>
            </a:r>
            <a:r>
              <a:rPr lang="en-US" altLang="ko-KR" sz="1600" dirty="0" err="1">
                <a:latin typeface="+mn-ea"/>
              </a:rPr>
              <a:t>learning_rate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매개변수의 기본값으로 모두 </a:t>
            </a:r>
            <a:r>
              <a:rPr lang="en-US" altLang="ko-KR" sz="1600" dirty="0">
                <a:latin typeface="+mn-ea"/>
              </a:rPr>
              <a:t>0.001</a:t>
            </a:r>
            <a:r>
              <a:rPr lang="ko-KR" altLang="en-US" sz="1600" dirty="0">
                <a:latin typeface="+mn-ea"/>
              </a:rPr>
              <a:t>을 사용함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Adam </a:t>
            </a:r>
            <a:r>
              <a:rPr lang="ko-KR" altLang="en-US" sz="1600" dirty="0">
                <a:latin typeface="+mn-ea"/>
              </a:rPr>
              <a:t>클래스의 매개변수 기본값을 사용해 패션 </a:t>
            </a:r>
            <a:r>
              <a:rPr lang="en-US" altLang="ko-KR" sz="1600" dirty="0">
                <a:latin typeface="+mn-ea"/>
              </a:rPr>
              <a:t>MNIST </a:t>
            </a:r>
            <a:r>
              <a:rPr lang="ko-KR" altLang="en-US" sz="1600" dirty="0">
                <a:latin typeface="+mn-ea"/>
              </a:rPr>
              <a:t>모델을 훈련해 보면 다음과 같음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54A26-027A-336B-D01D-2D32A91E540A}"/>
              </a:ext>
            </a:extLst>
          </p:cNvPr>
          <p:cNvSpPr txBox="1"/>
          <p:nvPr/>
        </p:nvSpPr>
        <p:spPr>
          <a:xfrm>
            <a:off x="557352" y="3399574"/>
            <a:ext cx="11196358" cy="125976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keras.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Sequential()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add(keras.layers.Flatten(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input_shape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28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28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add(keras.layers.Dense(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'relu'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add(keras.layers.Dense(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'softmax'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863B3C-3FFB-312E-F241-97201CAA017F}"/>
              </a:ext>
            </a:extLst>
          </p:cNvPr>
          <p:cNvSpPr txBox="1"/>
          <p:nvPr/>
        </p:nvSpPr>
        <p:spPr>
          <a:xfrm>
            <a:off x="557353" y="4746743"/>
            <a:ext cx="11196357" cy="6698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compile(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'adam'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'sparse_categorical_crossentropy'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metrics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'accuracy'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fit(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epochs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D45630-B4BC-D405-0124-34DC5E816D42}"/>
              </a:ext>
            </a:extLst>
          </p:cNvPr>
          <p:cNvSpPr txBox="1"/>
          <p:nvPr/>
        </p:nvSpPr>
        <p:spPr>
          <a:xfrm>
            <a:off x="557352" y="5508736"/>
            <a:ext cx="768351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compile() </a:t>
            </a:r>
            <a:r>
              <a:rPr lang="ko-KR" altLang="en-US" sz="1600" dirty="0">
                <a:latin typeface="+mn-ea"/>
              </a:rPr>
              <a:t>메서드의 </a:t>
            </a:r>
            <a:r>
              <a:rPr lang="en-US" altLang="ko-KR" sz="1600" dirty="0">
                <a:latin typeface="+mn-ea"/>
              </a:rPr>
              <a:t>optimizer</a:t>
            </a:r>
            <a:r>
              <a:rPr lang="ko-KR" altLang="en-US" sz="1600" dirty="0">
                <a:latin typeface="+mn-ea"/>
              </a:rPr>
              <a:t>를 </a:t>
            </a:r>
            <a:r>
              <a:rPr lang="en-US" altLang="ko-KR" sz="1600" dirty="0">
                <a:latin typeface="+mn-ea"/>
              </a:rPr>
              <a:t>‘</a:t>
            </a:r>
            <a:r>
              <a:rPr lang="en-US" altLang="ko-KR" sz="1600" dirty="0" err="1">
                <a:latin typeface="+mn-ea"/>
              </a:rPr>
              <a:t>adam</a:t>
            </a:r>
            <a:r>
              <a:rPr lang="en-US" altLang="ko-KR" sz="1600" dirty="0">
                <a:latin typeface="+mn-ea"/>
              </a:rPr>
              <a:t>’</a:t>
            </a:r>
            <a:r>
              <a:rPr lang="ko-KR" altLang="en-US" sz="1600" dirty="0">
                <a:latin typeface="+mn-ea"/>
              </a:rPr>
              <a:t>으로 설정하고 </a:t>
            </a:r>
            <a:r>
              <a:rPr lang="en-US" altLang="ko-KR" sz="1600" dirty="0">
                <a:latin typeface="+mn-ea"/>
              </a:rPr>
              <a:t>5</a:t>
            </a:r>
            <a:r>
              <a:rPr lang="ko-KR" altLang="en-US" sz="1600" dirty="0">
                <a:latin typeface="+mn-ea"/>
              </a:rPr>
              <a:t>번의 </a:t>
            </a:r>
            <a:r>
              <a:rPr lang="ko-KR" altLang="en-US" sz="1600" dirty="0" err="1">
                <a:latin typeface="+mn-ea"/>
              </a:rPr>
              <a:t>에포크</a:t>
            </a:r>
            <a:r>
              <a:rPr lang="ko-KR" altLang="en-US" sz="1600" dirty="0">
                <a:latin typeface="+mn-ea"/>
              </a:rPr>
              <a:t> 동안 훈련함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9C8DA3-4ABA-5EA2-497A-9F91BB1DF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23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551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57370" y="1028980"/>
            <a:ext cx="1298753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Adam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619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 </a:t>
            </a:r>
            <a:r>
              <a:rPr lang="ko-KR" altLang="en-US" sz="3200" dirty="0" err="1">
                <a:latin typeface="+mj-ea"/>
                <a:ea typeface="+mj-ea"/>
              </a:rPr>
              <a:t>옵티마이저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D45630-B4BC-D405-0124-34DC5E816D42}"/>
              </a:ext>
            </a:extLst>
          </p:cNvPr>
          <p:cNvSpPr txBox="1"/>
          <p:nvPr/>
        </p:nvSpPr>
        <p:spPr>
          <a:xfrm>
            <a:off x="510968" y="4044396"/>
            <a:ext cx="707597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출력 결과를 보면 기본 </a:t>
            </a:r>
            <a:r>
              <a:rPr lang="en-US" altLang="ko-KR" sz="1600" dirty="0">
                <a:latin typeface="+mn-ea"/>
              </a:rPr>
              <a:t>RMSprop</a:t>
            </a:r>
            <a:r>
              <a:rPr lang="ko-KR" altLang="en-US" sz="1600" dirty="0">
                <a:latin typeface="+mn-ea"/>
              </a:rPr>
              <a:t>을 사용했을 때와 거의 같은 성능을 보여 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4D198C-DC79-77F6-3BED-03EF3FAA8671}"/>
              </a:ext>
            </a:extLst>
          </p:cNvPr>
          <p:cNvSpPr txBox="1"/>
          <p:nvPr/>
        </p:nvSpPr>
        <p:spPr>
          <a:xfrm>
            <a:off x="624800" y="4668446"/>
            <a:ext cx="6113798" cy="3749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evaluate(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val_scaled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val_target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405A7D-DD1D-CD1C-4394-0730AF2BFB05}"/>
              </a:ext>
            </a:extLst>
          </p:cNvPr>
          <p:cNvSpPr txBox="1"/>
          <p:nvPr/>
        </p:nvSpPr>
        <p:spPr>
          <a:xfrm>
            <a:off x="510968" y="5829020"/>
            <a:ext cx="11056232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검증 세트에서의 성능을 확인했을 때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환경마다 조금씩 차이는 있을 수 있지만 기본 </a:t>
            </a:r>
            <a:r>
              <a:rPr lang="en-US" altLang="ko-KR" sz="1600" dirty="0">
                <a:latin typeface="+mn-ea"/>
              </a:rPr>
              <a:t>RMSprop</a:t>
            </a:r>
            <a:r>
              <a:rPr lang="ko-KR" altLang="en-US" sz="1600" dirty="0">
                <a:latin typeface="+mn-ea"/>
              </a:rPr>
              <a:t>보다 조금 나은 성능을 나타냄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3313C96-69A7-206F-6E76-160202D50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24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F00DD6-3B8B-0252-DF8A-88414845C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00" y="5076440"/>
            <a:ext cx="7983064" cy="7525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9A96DE-162E-5748-0BFF-41C2EC89A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00" y="1611547"/>
            <a:ext cx="7075976" cy="23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76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DD0C1A-7EC1-4B4C-B7B7-9BE87DB5ABBC}"/>
              </a:ext>
            </a:extLst>
          </p:cNvPr>
          <p:cNvSpPr txBox="1"/>
          <p:nvPr/>
        </p:nvSpPr>
        <p:spPr>
          <a:xfrm>
            <a:off x="4087277" y="2151727"/>
            <a:ext cx="40174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>
                <a:solidFill>
                  <a:srgbClr val="69258A"/>
                </a:solidFill>
                <a:latin typeface="+mj-ea"/>
                <a:ea typeface="+mj-ea"/>
              </a:rPr>
              <a:t>THANK</a:t>
            </a:r>
          </a:p>
          <a:p>
            <a:pPr algn="ctr"/>
            <a:r>
              <a:rPr lang="en-US" altLang="ko-KR" sz="8000">
                <a:solidFill>
                  <a:srgbClr val="69258A"/>
                </a:solidFill>
                <a:latin typeface="+mj-ea"/>
                <a:ea typeface="+mj-ea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899949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438099" y="1031118"/>
            <a:ext cx="149912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2</a:t>
            </a:r>
            <a:r>
              <a:rPr lang="ko-KR" altLang="en-US" sz="2000" dirty="0">
                <a:latin typeface="+mj-ea"/>
                <a:ea typeface="+mj-ea"/>
              </a:rPr>
              <a:t>개의 층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137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1. 2</a:t>
            </a:r>
            <a:r>
              <a:rPr lang="ko-KR" altLang="en-US" sz="3200" dirty="0">
                <a:latin typeface="+mj-ea"/>
                <a:ea typeface="+mj-ea"/>
              </a:rPr>
              <a:t>개의 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699059" y="1659647"/>
            <a:ext cx="8254183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입력층과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출력층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사이에 있는 모든 층을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은닉층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(Hidden Layer)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이라고 부름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활성화 함수는 신경망 층의 선형 방정식의 계산 값에 적용하는 함수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출력층에 적용하는 활성화 함수는 종류가 제한되어 있음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이진 분류일 경우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시그모이드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함수를 </a:t>
            </a:r>
            <a:r>
              <a:rPr lang="ko-KR" altLang="en-US" sz="1600" dirty="0">
                <a:latin typeface="+mn-ea"/>
              </a:rPr>
              <a:t>사용하고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다중 분류일 경우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소프트맥스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함수를 </a:t>
            </a:r>
            <a:r>
              <a:rPr lang="ko-KR" altLang="en-US" sz="1600" dirty="0">
                <a:latin typeface="+mn-ea"/>
              </a:rPr>
              <a:t>사용함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은닉층의 활성화 함수는 비교적 자유롭게 사용 가능함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778F6F-9856-10F2-9A75-5F3FB4E2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411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438099" y="1031118"/>
            <a:ext cx="2307042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밀집층</a:t>
            </a:r>
            <a:r>
              <a:rPr lang="en-US" altLang="ko-KR" sz="2000" dirty="0">
                <a:latin typeface="+mj-ea"/>
                <a:ea typeface="+mj-ea"/>
              </a:rPr>
              <a:t>(Dense)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137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1. 2</a:t>
            </a:r>
            <a:r>
              <a:rPr lang="ko-KR" altLang="en-US" sz="3200" dirty="0">
                <a:latin typeface="+mj-ea"/>
                <a:ea typeface="+mj-ea"/>
              </a:rPr>
              <a:t>개의 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699059" y="1628332"/>
            <a:ext cx="10565713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시그모이드</a:t>
            </a:r>
            <a:r>
              <a:rPr lang="ko-KR" altLang="en-US" sz="1600" dirty="0">
                <a:latin typeface="+mn-ea"/>
              </a:rPr>
              <a:t> 활성화 함수를 사용한 은닉층과 </a:t>
            </a:r>
            <a:r>
              <a:rPr lang="ko-KR" altLang="en-US" sz="1600" dirty="0" err="1">
                <a:latin typeface="+mn-ea"/>
              </a:rPr>
              <a:t>소프트맥스</a:t>
            </a:r>
            <a:r>
              <a:rPr lang="ko-KR" altLang="en-US" sz="1600" dirty="0">
                <a:latin typeface="+mn-ea"/>
              </a:rPr>
              <a:t> 함수를 사용한 출력층을 </a:t>
            </a:r>
            <a:r>
              <a:rPr lang="ko-KR" altLang="en-US" sz="1600" dirty="0" err="1">
                <a:latin typeface="+mn-ea"/>
              </a:rPr>
              <a:t>케라스의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Dense </a:t>
            </a:r>
            <a:r>
              <a:rPr lang="ko-KR" altLang="en-US" sz="1600" dirty="0">
                <a:latin typeface="+mn-ea"/>
              </a:rPr>
              <a:t>클래스로 만들어 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케라스에서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신경망의 첫 번째 층은 </a:t>
            </a:r>
            <a:r>
              <a:rPr lang="en-US" altLang="ko-KR" sz="1600" dirty="0" err="1">
                <a:solidFill>
                  <a:srgbClr val="69258A"/>
                </a:solidFill>
                <a:latin typeface="+mn-ea"/>
              </a:rPr>
              <a:t>input_shape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매개변수로 입력의 크기를 꼭 지정해 주어야 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71DF75-FA4D-3CC2-E64F-F6837C3BECC6}"/>
              </a:ext>
            </a:extLst>
          </p:cNvPr>
          <p:cNvSpPr txBox="1"/>
          <p:nvPr/>
        </p:nvSpPr>
        <p:spPr>
          <a:xfrm>
            <a:off x="699059" y="2700444"/>
            <a:ext cx="8916965" cy="6698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dense1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keras.layers.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Dense(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'sigmoid'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input_shape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784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,))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50"/>
              </a:lnSpc>
            </a:pPr>
            <a:r>
              <a:rPr lang="en-US" altLang="ko-KR" b="0">
                <a:solidFill>
                  <a:srgbClr val="FF9D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dense2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keras.layers.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Dense(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FFC58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lang="en-US" altLang="ko-KR" b="0">
                <a:solidFill>
                  <a:srgbClr val="99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D1F1A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'softmax'</a:t>
            </a:r>
            <a:r>
              <a:rPr lang="en-US" altLang="ko-KR" b="0">
                <a:solidFill>
                  <a:srgbClr val="BBD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8058DF-FD63-2C4C-9E81-9C8E99834246}"/>
              </a:ext>
            </a:extLst>
          </p:cNvPr>
          <p:cNvSpPr txBox="1"/>
          <p:nvPr/>
        </p:nvSpPr>
        <p:spPr>
          <a:xfrm>
            <a:off x="699059" y="3511226"/>
            <a:ext cx="11248592" cy="2272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dense1</a:t>
            </a:r>
            <a:r>
              <a:rPr lang="ko-KR" altLang="en-US" sz="1600" dirty="0">
                <a:latin typeface="+mn-ea"/>
              </a:rPr>
              <a:t>이 </a:t>
            </a:r>
            <a:r>
              <a:rPr lang="ko-KR" altLang="en-US" sz="1600" dirty="0" err="1">
                <a:latin typeface="+mn-ea"/>
              </a:rPr>
              <a:t>은닉층이고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100</a:t>
            </a:r>
            <a:r>
              <a:rPr lang="ko-KR" altLang="en-US" sz="1600" dirty="0">
                <a:latin typeface="+mn-ea"/>
              </a:rPr>
              <a:t>개의 뉴런을 가진 </a:t>
            </a:r>
            <a:r>
              <a:rPr lang="ko-KR" altLang="en-US" sz="1600" dirty="0" err="1">
                <a:latin typeface="+mn-ea"/>
              </a:rPr>
              <a:t>밀집층이며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활성화 함수를 </a:t>
            </a:r>
            <a:r>
              <a:rPr lang="en-US" altLang="ko-KR" sz="1600" dirty="0">
                <a:latin typeface="+mn-ea"/>
              </a:rPr>
              <a:t>‘sigmoid’</a:t>
            </a:r>
            <a:r>
              <a:rPr lang="ko-KR" altLang="en-US" sz="1600" dirty="0">
                <a:latin typeface="+mn-ea"/>
              </a:rPr>
              <a:t>로 지정했고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input_shape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매개변수에서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입력의 크기를 </a:t>
            </a:r>
            <a:r>
              <a:rPr lang="en-US" altLang="ko-KR" sz="1600" dirty="0">
                <a:latin typeface="+mn-ea"/>
              </a:rPr>
              <a:t>(784, )</a:t>
            </a:r>
            <a:r>
              <a:rPr lang="ko-KR" altLang="en-US" sz="1600" dirty="0">
                <a:latin typeface="+mn-ea"/>
              </a:rPr>
              <a:t>로 지정했음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은닉층의 뉴런 개수를 정하는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특별한 기준은 없으며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몇 개의 뉴런을 두어야 할지 판단하기 위해서는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상당한 경험이 필요함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한 가지 제약 사항이 있다면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적어도 출력층의 뉴런보다는 많게 만들어야 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클래스 </a:t>
            </a:r>
            <a:r>
              <a:rPr lang="en-US" altLang="ko-KR" sz="1600" dirty="0">
                <a:latin typeface="+mn-ea"/>
              </a:rPr>
              <a:t>10</a:t>
            </a:r>
            <a:r>
              <a:rPr lang="ko-KR" altLang="en-US" sz="1600" dirty="0">
                <a:latin typeface="+mn-ea"/>
              </a:rPr>
              <a:t>개에 대한 확률을 예측해야 하는데 이전 은닉층의 뉴런이 </a:t>
            </a:r>
            <a:r>
              <a:rPr lang="en-US" altLang="ko-KR" sz="1600" dirty="0">
                <a:latin typeface="+mn-ea"/>
              </a:rPr>
              <a:t>10</a:t>
            </a:r>
            <a:r>
              <a:rPr lang="ko-KR" altLang="en-US" sz="1600" dirty="0">
                <a:latin typeface="+mn-ea"/>
              </a:rPr>
              <a:t>개보다 적다면 부족한 정보가 전달될 것임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dense2</a:t>
            </a:r>
            <a:r>
              <a:rPr lang="ko-KR" altLang="en-US" sz="1600" dirty="0">
                <a:latin typeface="+mn-ea"/>
              </a:rPr>
              <a:t>는 출력층으로 </a:t>
            </a:r>
            <a:r>
              <a:rPr lang="en-US" altLang="ko-KR" sz="1600" dirty="0">
                <a:latin typeface="+mn-ea"/>
              </a:rPr>
              <a:t>10</a:t>
            </a:r>
            <a:r>
              <a:rPr lang="ko-KR" altLang="en-US" sz="1600" dirty="0">
                <a:latin typeface="+mn-ea"/>
              </a:rPr>
              <a:t>개의 클래스를 분류하므로 </a:t>
            </a:r>
            <a:r>
              <a:rPr lang="en-US" altLang="ko-KR" sz="1600" dirty="0">
                <a:latin typeface="+mn-ea"/>
              </a:rPr>
              <a:t>10</a:t>
            </a:r>
            <a:r>
              <a:rPr lang="ko-KR" altLang="en-US" sz="1600" dirty="0">
                <a:latin typeface="+mn-ea"/>
              </a:rPr>
              <a:t>개의 뉴런을 두었고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활성화 함수는 </a:t>
            </a:r>
            <a:r>
              <a:rPr lang="ko-KR" altLang="en-US" sz="1600" dirty="0" err="1">
                <a:latin typeface="+mn-ea"/>
              </a:rPr>
              <a:t>소프트맥스</a:t>
            </a:r>
            <a:r>
              <a:rPr lang="ko-KR" altLang="en-US" sz="1600" dirty="0">
                <a:latin typeface="+mn-ea"/>
              </a:rPr>
              <a:t> 함수로 지정하였음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B6FFCB-599F-22B9-40E8-21E9494F9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217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319102" y="799387"/>
            <a:ext cx="554671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심층 신경망</a:t>
            </a:r>
            <a:r>
              <a:rPr lang="en-US" altLang="ko-KR" sz="2000" dirty="0">
                <a:latin typeface="+mj-ea"/>
                <a:ea typeface="+mj-ea"/>
              </a:rPr>
              <a:t>(Deep Neural Network, DNN)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990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심층 신경망 만들기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580062" y="1396601"/>
            <a:ext cx="11061041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앞에서 만든 </a:t>
            </a:r>
            <a:r>
              <a:rPr lang="en-US" altLang="ko-KR" sz="1600" dirty="0">
                <a:latin typeface="+mn-ea"/>
              </a:rPr>
              <a:t>dense1</a:t>
            </a:r>
            <a:r>
              <a:rPr lang="ko-KR" altLang="en-US" sz="1600" dirty="0">
                <a:latin typeface="+mn-ea"/>
              </a:rPr>
              <a:t>과 </a:t>
            </a:r>
            <a:r>
              <a:rPr lang="en-US" altLang="ko-KR" sz="1600" dirty="0">
                <a:latin typeface="+mn-ea"/>
              </a:rPr>
              <a:t>dense2 </a:t>
            </a:r>
            <a:r>
              <a:rPr lang="ko-KR" altLang="en-US" sz="1600" dirty="0">
                <a:latin typeface="+mn-ea"/>
              </a:rPr>
              <a:t>객체를 </a:t>
            </a:r>
            <a:r>
              <a:rPr lang="en-US" altLang="ko-KR" sz="1600" dirty="0">
                <a:latin typeface="+mn-ea"/>
              </a:rPr>
              <a:t>Sequential </a:t>
            </a:r>
            <a:r>
              <a:rPr lang="ko-KR" altLang="en-US" sz="1600" dirty="0">
                <a:latin typeface="+mn-ea"/>
              </a:rPr>
              <a:t>클래스에 추가하여 심층 신경망을 만들어 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Sequential </a:t>
            </a:r>
            <a:r>
              <a:rPr lang="ko-KR" altLang="en-US" sz="1600" dirty="0">
                <a:latin typeface="+mn-ea"/>
              </a:rPr>
              <a:t>클래스의 객체를 만들 때 여러 개의 층을 추가하려면 이와 같이 </a:t>
            </a:r>
            <a:r>
              <a:rPr lang="en-US" altLang="ko-KR" sz="1600" dirty="0">
                <a:latin typeface="+mn-ea"/>
              </a:rPr>
              <a:t>dense1</a:t>
            </a:r>
            <a:r>
              <a:rPr lang="ko-KR" altLang="en-US" sz="1600" dirty="0">
                <a:latin typeface="+mn-ea"/>
              </a:rPr>
              <a:t>과 </a:t>
            </a:r>
            <a:r>
              <a:rPr lang="en-US" altLang="ko-KR" sz="1600" dirty="0">
                <a:latin typeface="+mn-ea"/>
              </a:rPr>
              <a:t>dense2</a:t>
            </a:r>
            <a:r>
              <a:rPr lang="ko-KR" altLang="en-US" sz="1600" dirty="0">
                <a:latin typeface="+mn-ea"/>
              </a:rPr>
              <a:t>를 리스트로 만들어 전달함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여기서 주의할 것은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출력층을 가장 마지막에 두어야 한다는 것임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 리스트는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가장 처음 등장하는 은닉층에서 마지막 출력층의 순서로 나열해야 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DCCBCB4D-A83C-CD6A-234A-A2010F55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75" y="2930739"/>
            <a:ext cx="4627265" cy="361524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E25341-EFAB-1ECA-7700-55FC02A8F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967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602" y="793037"/>
            <a:ext cx="554671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심층 신경망</a:t>
            </a:r>
            <a:r>
              <a:rPr lang="en-US" altLang="ko-KR" sz="2000" dirty="0">
                <a:latin typeface="+mj-ea"/>
                <a:ea typeface="+mj-ea"/>
              </a:rPr>
              <a:t>(Deep Neural Network, DNN)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990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심층 신경망 만들기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262562" y="1288651"/>
            <a:ext cx="9567043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인공 신경망은 층을 추가하여 입력 데이터에 대해 연속적인 학습을 진행하면서 좋은 성능을 기대할 수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케라스</a:t>
            </a:r>
            <a:r>
              <a:rPr lang="ko-KR" altLang="en-US" sz="1600" dirty="0">
                <a:latin typeface="+mn-ea"/>
              </a:rPr>
              <a:t> 모델의 </a:t>
            </a:r>
            <a:r>
              <a:rPr lang="en-US" altLang="ko-KR" sz="1600" dirty="0">
                <a:latin typeface="+mn-ea"/>
              </a:rPr>
              <a:t>summary() </a:t>
            </a:r>
            <a:r>
              <a:rPr lang="ko-KR" altLang="en-US" sz="1600" dirty="0">
                <a:latin typeface="+mn-ea"/>
              </a:rPr>
              <a:t>메서드를 호출하면 층에 대한 유용한 정보를 얻을 수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6455CF-3566-38A8-85F1-DD33E70617F9}"/>
              </a:ext>
            </a:extLst>
          </p:cNvPr>
          <p:cNvSpPr txBox="1"/>
          <p:nvPr/>
        </p:nvSpPr>
        <p:spPr>
          <a:xfrm>
            <a:off x="262561" y="4449314"/>
            <a:ext cx="6798656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맨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첫 줄에 모델의 이름이 </a:t>
            </a:r>
            <a:r>
              <a:rPr lang="ko-KR" altLang="en-US" sz="1600" dirty="0">
                <a:latin typeface="+mn-ea"/>
              </a:rPr>
              <a:t>나오고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모델에 들어 있는 층이 순서대로 나열됨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 순서는 맨 처음 추가한 은닉층에서 출력층의 순서대로 나열됨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층마다 층 이름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클래스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출력 크기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모델 파라미터 개수가 출력됨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층을 만들 때 </a:t>
            </a:r>
            <a:r>
              <a:rPr lang="en-US" altLang="ko-KR" sz="1600" dirty="0">
                <a:latin typeface="+mn-ea"/>
              </a:rPr>
              <a:t>name </a:t>
            </a:r>
            <a:r>
              <a:rPr lang="ko-KR" altLang="en-US" sz="1600" dirty="0">
                <a:latin typeface="+mn-ea"/>
              </a:rPr>
              <a:t>매개변수로 이름을 지정할 수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층 이름을 지정하지 않으면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케라스가</a:t>
            </a:r>
            <a:r>
              <a:rPr lang="ko-KR" altLang="en-US" sz="1600" dirty="0">
                <a:latin typeface="+mn-ea"/>
              </a:rPr>
              <a:t> 자동으로 </a:t>
            </a:r>
            <a:r>
              <a:rPr lang="en-US" altLang="ko-KR" sz="1600" dirty="0">
                <a:latin typeface="+mn-ea"/>
              </a:rPr>
              <a:t>‘dense’</a:t>
            </a:r>
            <a:r>
              <a:rPr lang="ko-KR" altLang="en-US" sz="1600" dirty="0">
                <a:latin typeface="+mn-ea"/>
              </a:rPr>
              <a:t>라고 이름을 붙임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85CB48-9BF5-8704-D367-FE5CE2B4F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429CC1-0BAF-684A-695A-42F1C9C91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31" y="2068978"/>
            <a:ext cx="4416836" cy="241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9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95755" y="1325392"/>
            <a:ext cx="554671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심층 신경망</a:t>
            </a:r>
            <a:r>
              <a:rPr lang="en-US" altLang="ko-KR" sz="2000" dirty="0">
                <a:latin typeface="+mj-ea"/>
                <a:ea typeface="+mj-ea"/>
              </a:rPr>
              <a:t>(Deep Neural Network, DNN)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990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심층 신경망 만들기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6455CF-3566-38A8-85F1-DD33E70617F9}"/>
              </a:ext>
            </a:extLst>
          </p:cNvPr>
          <p:cNvSpPr txBox="1"/>
          <p:nvPr/>
        </p:nvSpPr>
        <p:spPr>
          <a:xfrm>
            <a:off x="575711" y="2208076"/>
            <a:ext cx="10974479" cy="2642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출력 크기를 보면 </a:t>
            </a:r>
            <a:r>
              <a:rPr lang="en-US" altLang="ko-KR" sz="1600" dirty="0">
                <a:latin typeface="+mn-ea"/>
              </a:rPr>
              <a:t>(None, 100)</a:t>
            </a:r>
            <a:r>
              <a:rPr lang="ko-KR" altLang="en-US" sz="1600" dirty="0">
                <a:latin typeface="+mn-ea"/>
              </a:rPr>
              <a:t>인데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첫 번째 차원은 샘플의 개수를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나타내는데 샘플 개수가 미정이기 때문에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None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임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케라스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모델의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fit()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메서드에 훈련 데이터를 주입하면 이 데이터를 한 번에 모두 사용하지 않고 잘게 나누어 여러 번에 걸쳐 </a:t>
            </a:r>
            <a:br>
              <a:rPr lang="en-US" altLang="ko-KR" sz="1600" dirty="0">
                <a:solidFill>
                  <a:srgbClr val="69258A"/>
                </a:solidFill>
                <a:latin typeface="+mn-ea"/>
              </a:rPr>
            </a:b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경사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하강법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단계를 수행함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미니배치 경사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하강법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케라스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기본 미니배치 크기는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32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개임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 값은 </a:t>
            </a:r>
            <a:r>
              <a:rPr lang="en-US" altLang="ko-KR" sz="1600" dirty="0">
                <a:latin typeface="+mn-ea"/>
              </a:rPr>
              <a:t>fit() </a:t>
            </a:r>
            <a:r>
              <a:rPr lang="ko-KR" altLang="en-US" sz="1600" dirty="0">
                <a:latin typeface="+mn-ea"/>
              </a:rPr>
              <a:t>메서드에서 </a:t>
            </a:r>
            <a:r>
              <a:rPr lang="en-US" altLang="ko-KR" sz="1600" dirty="0" err="1">
                <a:latin typeface="+mn-ea"/>
              </a:rPr>
              <a:t>batch_size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매개변수로 바꿀 수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따라서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샘플 개수를 고정하지 않고 어떤 배치 크기에도 유연하게 대응할 수 있도록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None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으로 설정함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이렇게 신경망 층에 입력되거나 출력되는 배열의 첫 번째 차원을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배치 차원</a:t>
            </a:r>
            <a:r>
              <a:rPr lang="ko-KR" altLang="en-US" sz="1600" dirty="0">
                <a:latin typeface="+mn-ea"/>
              </a:rPr>
              <a:t>이라고 부름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1B2E16-D5D4-B532-A004-E740E2B07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96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95755" y="1018505"/>
            <a:ext cx="554671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심층 신경망</a:t>
            </a:r>
            <a:r>
              <a:rPr lang="en-US" altLang="ko-KR" sz="2000" dirty="0">
                <a:latin typeface="+mj-ea"/>
                <a:ea typeface="+mj-ea"/>
              </a:rPr>
              <a:t>(Deep Neural Network, DNN)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990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심층 신경망 만들기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6455CF-3566-38A8-85F1-DD33E70617F9}"/>
              </a:ext>
            </a:extLst>
          </p:cNvPr>
          <p:cNvSpPr txBox="1"/>
          <p:nvPr/>
        </p:nvSpPr>
        <p:spPr>
          <a:xfrm>
            <a:off x="575711" y="1681984"/>
            <a:ext cx="10650673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두 번째 </a:t>
            </a:r>
            <a:r>
              <a:rPr lang="en-US" altLang="ko-KR" sz="1600" dirty="0">
                <a:latin typeface="+mn-ea"/>
              </a:rPr>
              <a:t>100</a:t>
            </a:r>
            <a:r>
              <a:rPr lang="ko-KR" altLang="en-US" sz="1600" dirty="0">
                <a:latin typeface="+mn-ea"/>
              </a:rPr>
              <a:t>은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은닉층의 뉴런 개수</a:t>
            </a:r>
            <a:r>
              <a:rPr lang="ko-KR" altLang="en-US" sz="1600" dirty="0">
                <a:latin typeface="+mn-ea"/>
              </a:rPr>
              <a:t>를 </a:t>
            </a:r>
            <a:r>
              <a:rPr lang="en-US" altLang="ko-KR" sz="1600" dirty="0">
                <a:latin typeface="+mn-ea"/>
              </a:rPr>
              <a:t>100</a:t>
            </a:r>
            <a:r>
              <a:rPr lang="ko-KR" altLang="en-US" sz="1600" dirty="0">
                <a:latin typeface="+mn-ea"/>
              </a:rPr>
              <a:t>개로 두었으니 </a:t>
            </a:r>
            <a:r>
              <a:rPr lang="en-US" altLang="ko-KR" sz="1600" dirty="0">
                <a:latin typeface="+mn-ea"/>
              </a:rPr>
              <a:t>100</a:t>
            </a:r>
            <a:r>
              <a:rPr lang="ko-KR" altLang="en-US" sz="1600" dirty="0">
                <a:latin typeface="+mn-ea"/>
              </a:rPr>
              <a:t>개의 출력이 나오게 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즉 샘플마다 </a:t>
            </a:r>
            <a:r>
              <a:rPr lang="en-US" altLang="ko-KR" sz="1600" dirty="0">
                <a:latin typeface="+mn-ea"/>
              </a:rPr>
              <a:t>784</a:t>
            </a:r>
            <a:r>
              <a:rPr lang="ko-KR" altLang="en-US" sz="1600" dirty="0">
                <a:latin typeface="+mn-ea"/>
              </a:rPr>
              <a:t>개의 </a:t>
            </a:r>
            <a:r>
              <a:rPr lang="ko-KR" altLang="en-US" sz="1600" dirty="0" err="1">
                <a:latin typeface="+mn-ea"/>
              </a:rPr>
              <a:t>픽셀값이</a:t>
            </a:r>
            <a:r>
              <a:rPr lang="ko-KR" altLang="en-US" sz="1600" dirty="0">
                <a:latin typeface="+mn-ea"/>
              </a:rPr>
              <a:t> 은닉층을 통과하면서 </a:t>
            </a:r>
            <a:r>
              <a:rPr lang="en-US" altLang="ko-KR" sz="1600" dirty="0">
                <a:latin typeface="+mn-ea"/>
              </a:rPr>
              <a:t>100</a:t>
            </a:r>
            <a:r>
              <a:rPr lang="ko-KR" altLang="en-US" sz="1600" dirty="0">
                <a:latin typeface="+mn-ea"/>
              </a:rPr>
              <a:t>개의 특성으로 압축되었음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마지막으로 모델 파라미터 개수가 출력됨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 층은 </a:t>
            </a:r>
            <a:r>
              <a:rPr lang="en-US" altLang="ko-KR" sz="1600" dirty="0">
                <a:latin typeface="+mn-ea"/>
              </a:rPr>
              <a:t>Dense </a:t>
            </a:r>
            <a:r>
              <a:rPr lang="ko-KR" altLang="en-US" sz="1600" dirty="0">
                <a:latin typeface="+mn-ea"/>
              </a:rPr>
              <a:t>층이므로 입력 픽셀 </a:t>
            </a:r>
            <a:r>
              <a:rPr lang="en-US" altLang="ko-KR" sz="1600" dirty="0">
                <a:latin typeface="+mn-ea"/>
              </a:rPr>
              <a:t>784</a:t>
            </a:r>
            <a:r>
              <a:rPr lang="ko-KR" altLang="en-US" sz="1600" dirty="0">
                <a:latin typeface="+mn-ea"/>
              </a:rPr>
              <a:t>개와 </a:t>
            </a:r>
            <a:r>
              <a:rPr lang="en-US" altLang="ko-KR" sz="1600" dirty="0">
                <a:latin typeface="+mn-ea"/>
              </a:rPr>
              <a:t>100</a:t>
            </a:r>
            <a:r>
              <a:rPr lang="ko-KR" altLang="en-US" sz="1600" dirty="0">
                <a:latin typeface="+mn-ea"/>
              </a:rPr>
              <a:t>개의 모든 조합에 대한 가중치가 있으며 뉴런마다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개의 절편이 있음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7CCAA3C-41F9-38BA-BDB5-E93CDA9C76CD}"/>
              </a:ext>
            </a:extLst>
          </p:cNvPr>
          <p:cNvGrpSpPr/>
          <p:nvPr/>
        </p:nvGrpSpPr>
        <p:grpSpPr>
          <a:xfrm>
            <a:off x="3341571" y="3507289"/>
            <a:ext cx="5727273" cy="2712263"/>
            <a:chOff x="3341571" y="3507289"/>
            <a:chExt cx="5727273" cy="271226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6067DF0A-1D8A-FF3B-8566-A6AD67C99F83}"/>
                </a:ext>
              </a:extLst>
            </p:cNvPr>
            <p:cNvSpPr/>
            <p:nvPr/>
          </p:nvSpPr>
          <p:spPr>
            <a:xfrm>
              <a:off x="3807911" y="3507289"/>
              <a:ext cx="513567" cy="51356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62B0BE6-2E13-93E1-720E-C93D820F4825}"/>
                </a:ext>
              </a:extLst>
            </p:cNvPr>
            <p:cNvSpPr/>
            <p:nvPr/>
          </p:nvSpPr>
          <p:spPr>
            <a:xfrm>
              <a:off x="3807911" y="4148204"/>
              <a:ext cx="513567" cy="51356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EBD1FFF-CCF1-342C-23A6-2BED2552D6D6}"/>
                </a:ext>
              </a:extLst>
            </p:cNvPr>
            <p:cNvSpPr/>
            <p:nvPr/>
          </p:nvSpPr>
          <p:spPr>
            <a:xfrm>
              <a:off x="3807910" y="5064692"/>
              <a:ext cx="513567" cy="51356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010656-C446-A520-4E76-02752A5C524A}"/>
                    </a:ext>
                  </a:extLst>
                </p:cNvPr>
                <p:cNvSpPr txBox="1"/>
                <p:nvPr/>
              </p:nvSpPr>
              <p:spPr>
                <a:xfrm>
                  <a:off x="3939224" y="3619309"/>
                  <a:ext cx="26282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010656-C446-A520-4E76-02752A5C52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9224" y="3619309"/>
                  <a:ext cx="262829" cy="215444"/>
                </a:xfrm>
                <a:prstGeom prst="rect">
                  <a:avLst/>
                </a:prstGeom>
                <a:blipFill>
                  <a:blip r:embed="rId2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A7D1E18-7225-E9CF-A71A-E208E014E3D5}"/>
                    </a:ext>
                  </a:extLst>
                </p:cNvPr>
                <p:cNvSpPr txBox="1"/>
                <p:nvPr/>
              </p:nvSpPr>
              <p:spPr>
                <a:xfrm>
                  <a:off x="3939224" y="4259512"/>
                  <a:ext cx="2669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A7D1E18-7225-E9CF-A71A-E208E014E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9224" y="4259512"/>
                  <a:ext cx="266996" cy="215444"/>
                </a:xfrm>
                <a:prstGeom prst="rect">
                  <a:avLst/>
                </a:prstGeom>
                <a:blipFill>
                  <a:blip r:embed="rId3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42C6485-D9FE-E598-5887-D33A7B39B493}"/>
                    </a:ext>
                  </a:extLst>
                </p:cNvPr>
                <p:cNvSpPr txBox="1"/>
                <p:nvPr/>
              </p:nvSpPr>
              <p:spPr>
                <a:xfrm>
                  <a:off x="3876593" y="5176712"/>
                  <a:ext cx="41767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784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42C6485-D9FE-E598-5887-D33A7B39B4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593" y="5176712"/>
                  <a:ext cx="417678" cy="21544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F79952E-C5BB-8895-E09D-B53EE9469C33}"/>
                </a:ext>
              </a:extLst>
            </p:cNvPr>
            <p:cNvSpPr/>
            <p:nvPr/>
          </p:nvSpPr>
          <p:spPr>
            <a:xfrm>
              <a:off x="5407067" y="3507289"/>
              <a:ext cx="513567" cy="51356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743EFA0-F151-657C-37D8-1E555E8BD7F4}"/>
                </a:ext>
              </a:extLst>
            </p:cNvPr>
            <p:cNvSpPr/>
            <p:nvPr/>
          </p:nvSpPr>
          <p:spPr>
            <a:xfrm>
              <a:off x="5407067" y="4148204"/>
              <a:ext cx="513567" cy="51356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A139972-79AF-A926-33ED-4CAACB40011D}"/>
                </a:ext>
              </a:extLst>
            </p:cNvPr>
            <p:cNvSpPr/>
            <p:nvPr/>
          </p:nvSpPr>
          <p:spPr>
            <a:xfrm>
              <a:off x="5407066" y="5064692"/>
              <a:ext cx="513567" cy="51356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71AD8D1-903D-B1DE-7A1A-6E6402DB4566}"/>
                    </a:ext>
                  </a:extLst>
                </p:cNvPr>
                <p:cNvSpPr txBox="1"/>
                <p:nvPr/>
              </p:nvSpPr>
              <p:spPr>
                <a:xfrm>
                  <a:off x="5538380" y="3619309"/>
                  <a:ext cx="26776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71AD8D1-903D-B1DE-7A1A-6E6402DB45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8380" y="3619309"/>
                  <a:ext cx="267766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9302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E967ED-4845-ADBD-C24D-CC08A45BE75D}"/>
                    </a:ext>
                  </a:extLst>
                </p:cNvPr>
                <p:cNvSpPr txBox="1"/>
                <p:nvPr/>
              </p:nvSpPr>
              <p:spPr>
                <a:xfrm>
                  <a:off x="5538380" y="4259512"/>
                  <a:ext cx="27193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E967ED-4845-ADBD-C24D-CC08A45BE7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8380" y="4259512"/>
                  <a:ext cx="271933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9091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6D934B9-D2B6-6FC7-46DD-38B09D53985C}"/>
                    </a:ext>
                  </a:extLst>
                </p:cNvPr>
                <p:cNvSpPr txBox="1"/>
                <p:nvPr/>
              </p:nvSpPr>
              <p:spPr>
                <a:xfrm>
                  <a:off x="5475749" y="5176712"/>
                  <a:ext cx="41844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6D934B9-D2B6-6FC7-46DD-38B09D5398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5749" y="5176712"/>
                  <a:ext cx="418448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289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990FE7-EBEF-D718-50FA-9EFCE235FBDE}"/>
                </a:ext>
              </a:extLst>
            </p:cNvPr>
            <p:cNvSpPr txBox="1"/>
            <p:nvPr/>
          </p:nvSpPr>
          <p:spPr>
            <a:xfrm>
              <a:off x="3876594" y="4658586"/>
              <a:ext cx="461665" cy="4385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dirty="0"/>
                <a:t>...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3F1F7B-58CE-D820-20DC-0005BA89F0F4}"/>
                </a:ext>
              </a:extLst>
            </p:cNvPr>
            <p:cNvSpPr txBox="1"/>
            <p:nvPr/>
          </p:nvSpPr>
          <p:spPr>
            <a:xfrm>
              <a:off x="5475749" y="4658586"/>
              <a:ext cx="461665" cy="4385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dirty="0"/>
                <a:t>...</a:t>
              </a:r>
              <a:endParaRPr lang="ko-KR" altLang="en-US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BFE44812-5741-F502-7B43-722F10A21C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1878" y="3764072"/>
              <a:ext cx="3138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7EF644-6612-89BC-1DE0-13E6879349D7}"/>
                </a:ext>
              </a:extLst>
            </p:cNvPr>
            <p:cNvSpPr txBox="1"/>
            <p:nvPr/>
          </p:nvSpPr>
          <p:spPr>
            <a:xfrm>
              <a:off x="6446814" y="3633267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/>
                <a:t>절편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00E264B-2D37-A406-D147-C76C944F0A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1878" y="4390317"/>
              <a:ext cx="3138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E5435C-7EB8-603C-F589-171B1D88B176}"/>
                </a:ext>
              </a:extLst>
            </p:cNvPr>
            <p:cNvSpPr txBox="1"/>
            <p:nvPr/>
          </p:nvSpPr>
          <p:spPr>
            <a:xfrm>
              <a:off x="6446814" y="4259512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/>
                <a:t>절편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B438159E-7B18-CB3C-D032-5E7255591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1878" y="5307517"/>
              <a:ext cx="3138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02240BF-25FC-1290-110A-9A5924758FFF}"/>
                </a:ext>
              </a:extLst>
            </p:cNvPr>
            <p:cNvSpPr txBox="1"/>
            <p:nvPr/>
          </p:nvSpPr>
          <p:spPr>
            <a:xfrm>
              <a:off x="6446814" y="5176712"/>
              <a:ext cx="4507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절편</a:t>
              </a: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E3B0C7D7-E5AF-2F0C-94FA-795D24BFE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5884" y="5620137"/>
              <a:ext cx="0" cy="244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AFEA020-EBEC-A822-F744-9A59487206E7}"/>
                </a:ext>
              </a:extLst>
            </p:cNvPr>
            <p:cNvSpPr txBox="1"/>
            <p:nvPr/>
          </p:nvSpPr>
          <p:spPr>
            <a:xfrm>
              <a:off x="3341571" y="5965636"/>
              <a:ext cx="14462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/>
                <a:t>입력층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784</a:t>
              </a:r>
              <a:r>
                <a:rPr lang="ko-KR" altLang="en-US" sz="1050" dirty="0"/>
                <a:t>개의 뉴런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69EADA87-5399-7EFC-A1D5-B1071CE29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3816" y="5620137"/>
              <a:ext cx="0" cy="244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FE9434E-F65B-0627-7CF9-D9A34FDBCFDC}"/>
                </a:ext>
              </a:extLst>
            </p:cNvPr>
            <p:cNvSpPr txBox="1"/>
            <p:nvPr/>
          </p:nvSpPr>
          <p:spPr>
            <a:xfrm>
              <a:off x="4929503" y="5965636"/>
              <a:ext cx="14462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/>
                <a:t>은닉층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100</a:t>
              </a:r>
              <a:r>
                <a:rPr lang="ko-KR" altLang="en-US" sz="1050" dirty="0"/>
                <a:t>개의 뉴런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4F53037-E46E-2464-42A4-01D926C370AF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>
            <a:xfrm>
              <a:off x="4321478" y="3764073"/>
              <a:ext cx="10855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9491A99-39C4-C0DB-FDF3-29A4C71CA50C}"/>
                </a:ext>
              </a:extLst>
            </p:cNvPr>
            <p:cNvCxnSpPr>
              <a:cxnSpLocks/>
              <a:stCxn id="2" idx="6"/>
              <a:endCxn id="15" idx="2"/>
            </p:cNvCxnSpPr>
            <p:nvPr/>
          </p:nvCxnSpPr>
          <p:spPr>
            <a:xfrm>
              <a:off x="4321478" y="3764073"/>
              <a:ext cx="1085589" cy="640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AB50A5E8-1FA8-8589-368B-A29AB682A358}"/>
                </a:ext>
              </a:extLst>
            </p:cNvPr>
            <p:cNvCxnSpPr>
              <a:cxnSpLocks/>
              <a:stCxn id="2" idx="6"/>
              <a:endCxn id="16" idx="2"/>
            </p:cNvCxnSpPr>
            <p:nvPr/>
          </p:nvCxnSpPr>
          <p:spPr>
            <a:xfrm>
              <a:off x="4321478" y="3764073"/>
              <a:ext cx="1085588" cy="1557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1A8B8ECF-7502-B220-60E5-82D5FA24A9AA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4321478" y="3764073"/>
              <a:ext cx="1085589" cy="640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4C4BF9A-3421-D365-1295-E8CC2911BF8A}"/>
                </a:ext>
              </a:extLst>
            </p:cNvPr>
            <p:cNvCxnSpPr>
              <a:cxnSpLocks/>
              <a:stCxn id="4" idx="6"/>
              <a:endCxn id="15" idx="2"/>
            </p:cNvCxnSpPr>
            <p:nvPr/>
          </p:nvCxnSpPr>
          <p:spPr>
            <a:xfrm>
              <a:off x="4321478" y="4404988"/>
              <a:ext cx="10855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664220D-1203-EF2F-16E4-9E552223D713}"/>
                </a:ext>
              </a:extLst>
            </p:cNvPr>
            <p:cNvCxnSpPr>
              <a:cxnSpLocks/>
              <a:stCxn id="4" idx="6"/>
              <a:endCxn id="16" idx="2"/>
            </p:cNvCxnSpPr>
            <p:nvPr/>
          </p:nvCxnSpPr>
          <p:spPr>
            <a:xfrm>
              <a:off x="4321478" y="4404988"/>
              <a:ext cx="1085588" cy="9164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98CD23E-E4EF-0979-A180-C1A5F40B3148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 flipV="1">
              <a:off x="4321477" y="3764073"/>
              <a:ext cx="1085590" cy="1557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426A39DD-78C6-3668-1692-8BB9CB16B174}"/>
                </a:ext>
              </a:extLst>
            </p:cNvPr>
            <p:cNvCxnSpPr>
              <a:cxnSpLocks/>
              <a:stCxn id="5" idx="6"/>
              <a:endCxn id="15" idx="2"/>
            </p:cNvCxnSpPr>
            <p:nvPr/>
          </p:nvCxnSpPr>
          <p:spPr>
            <a:xfrm flipV="1">
              <a:off x="4321477" y="4404988"/>
              <a:ext cx="1085590" cy="9164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764901B-C207-DB45-33A1-854C3D07B3C6}"/>
                </a:ext>
              </a:extLst>
            </p:cNvPr>
            <p:cNvCxnSpPr>
              <a:cxnSpLocks/>
              <a:stCxn id="5" idx="6"/>
              <a:endCxn id="16" idx="2"/>
            </p:cNvCxnSpPr>
            <p:nvPr/>
          </p:nvCxnSpPr>
          <p:spPr>
            <a:xfrm>
              <a:off x="4321477" y="5321476"/>
              <a:ext cx="10855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80389DC9-CE91-0C17-9AA3-F78E223D3D70}"/>
                </a:ext>
              </a:extLst>
            </p:cNvPr>
            <p:cNvCxnSpPr>
              <a:cxnSpLocks/>
            </p:cNvCxnSpPr>
            <p:nvPr/>
          </p:nvCxnSpPr>
          <p:spPr>
            <a:xfrm>
              <a:off x="5123145" y="4653941"/>
              <a:ext cx="1643001" cy="101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연결선: 꺾임 83">
              <a:extLst>
                <a:ext uri="{FF2B5EF4-FFF2-40B4-BE49-F238E27FC236}">
                  <a16:creationId xmlns:a16="http://schemas.microsoft.com/office/drawing/2014/main" id="{FED14A22-1DDE-E11A-6238-67788569DFD9}"/>
                </a:ext>
              </a:extLst>
            </p:cNvPr>
            <p:cNvCxnSpPr>
              <a:cxnSpLocks/>
              <a:stCxn id="32" idx="3"/>
              <a:endCxn id="90" idx="0"/>
            </p:cNvCxnSpPr>
            <p:nvPr/>
          </p:nvCxnSpPr>
          <p:spPr>
            <a:xfrm>
              <a:off x="6897578" y="3764072"/>
              <a:ext cx="1038771" cy="86776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AFCEF12-AD7C-5CFB-9706-1DE3EBCC7B66}"/>
                </a:ext>
              </a:extLst>
            </p:cNvPr>
            <p:cNvSpPr txBox="1"/>
            <p:nvPr/>
          </p:nvSpPr>
          <p:spPr>
            <a:xfrm>
              <a:off x="6803853" y="4631834"/>
              <a:ext cx="2264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784</a:t>
              </a:r>
              <a:r>
                <a:rPr lang="ko-KR" altLang="en-US" sz="1050" dirty="0"/>
                <a:t>개 </a:t>
              </a:r>
              <a:r>
                <a:rPr lang="en-US" altLang="ko-KR" sz="1050" dirty="0"/>
                <a:t>* 100</a:t>
              </a:r>
              <a:r>
                <a:rPr lang="ko-KR" altLang="en-US" sz="1050" dirty="0"/>
                <a:t>개</a:t>
              </a:r>
              <a:r>
                <a:rPr lang="en-US" altLang="ko-KR" sz="1050" dirty="0"/>
                <a:t> + 100</a:t>
              </a:r>
              <a:r>
                <a:rPr lang="ko-KR" altLang="en-US" sz="1050" dirty="0"/>
                <a:t>개 </a:t>
              </a:r>
              <a:r>
                <a:rPr lang="en-US" altLang="ko-KR" sz="1050" dirty="0"/>
                <a:t>=78,500</a:t>
              </a:r>
              <a:r>
                <a:rPr lang="ko-KR" altLang="en-US" sz="1050" dirty="0"/>
                <a:t>개</a:t>
              </a: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64E3BC-59A3-31A0-CF5F-13050846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90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95755" y="1018505"/>
            <a:ext cx="554671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심층 신경망</a:t>
            </a:r>
            <a:r>
              <a:rPr lang="en-US" altLang="ko-KR" sz="2000" dirty="0">
                <a:latin typeface="+mj-ea"/>
                <a:ea typeface="+mj-ea"/>
              </a:rPr>
              <a:t>(Deep Neural Network, DNN)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990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심층 신경망 만들기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6455CF-3566-38A8-85F1-DD33E70617F9}"/>
              </a:ext>
            </a:extLst>
          </p:cNvPr>
          <p:cNvSpPr txBox="1"/>
          <p:nvPr/>
        </p:nvSpPr>
        <p:spPr>
          <a:xfrm>
            <a:off x="575711" y="1681984"/>
            <a:ext cx="11014554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두 번째 층의 출력 크기는 </a:t>
            </a:r>
            <a:r>
              <a:rPr lang="en-US" altLang="ko-KR" sz="1600" dirty="0">
                <a:latin typeface="+mn-ea"/>
              </a:rPr>
              <a:t>(None, 10), </a:t>
            </a:r>
            <a:r>
              <a:rPr lang="ko-KR" altLang="en-US" sz="1600" dirty="0">
                <a:latin typeface="+mn-ea"/>
              </a:rPr>
              <a:t>배치 차원은 동일하게 </a:t>
            </a:r>
            <a:r>
              <a:rPr lang="en-US" altLang="ko-KR" sz="1600" dirty="0">
                <a:latin typeface="+mn-ea"/>
              </a:rPr>
              <a:t>None</a:t>
            </a:r>
            <a:r>
              <a:rPr lang="ko-KR" altLang="en-US" sz="1600" dirty="0">
                <a:latin typeface="+mn-ea"/>
              </a:rPr>
              <a:t>이고 출력 뉴런 개수가 </a:t>
            </a:r>
            <a:r>
              <a:rPr lang="en-US" altLang="ko-KR" sz="1600" dirty="0">
                <a:latin typeface="+mn-ea"/>
              </a:rPr>
              <a:t>10</a:t>
            </a:r>
            <a:r>
              <a:rPr lang="ko-KR" altLang="en-US" sz="1600" dirty="0">
                <a:latin typeface="+mn-ea"/>
              </a:rPr>
              <a:t>개이기 때문임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100</a:t>
            </a:r>
            <a:r>
              <a:rPr lang="ko-KR" altLang="en-US" sz="1600" dirty="0">
                <a:latin typeface="+mn-ea"/>
              </a:rPr>
              <a:t>개의 </a:t>
            </a:r>
            <a:r>
              <a:rPr lang="ko-KR" altLang="en-US" sz="1600" dirty="0" err="1">
                <a:latin typeface="+mn-ea"/>
              </a:rPr>
              <a:t>은닉층</a:t>
            </a:r>
            <a:r>
              <a:rPr lang="ko-KR" altLang="en-US" sz="1600" dirty="0">
                <a:latin typeface="+mn-ea"/>
              </a:rPr>
              <a:t> 뉴런과 </a:t>
            </a:r>
            <a:r>
              <a:rPr lang="en-US" altLang="ko-KR" sz="1600" dirty="0">
                <a:latin typeface="+mn-ea"/>
              </a:rPr>
              <a:t>10</a:t>
            </a:r>
            <a:r>
              <a:rPr lang="ko-KR" altLang="en-US" sz="1600" dirty="0">
                <a:latin typeface="+mn-ea"/>
              </a:rPr>
              <a:t>개의 </a:t>
            </a:r>
            <a:r>
              <a:rPr lang="ko-KR" altLang="en-US" sz="1600" dirty="0" err="1">
                <a:latin typeface="+mn-ea"/>
              </a:rPr>
              <a:t>출력층</a:t>
            </a:r>
            <a:r>
              <a:rPr lang="ko-KR" altLang="en-US" sz="1600" dirty="0">
                <a:latin typeface="+mn-ea"/>
              </a:rPr>
              <a:t> 뉴런이 모두 연결되고 출력층의 뉴런마다 하나의 절편이 있기 때문에 총 </a:t>
            </a:r>
            <a:r>
              <a:rPr lang="en-US" altLang="ko-KR" sz="1600" dirty="0">
                <a:latin typeface="+mn-ea"/>
              </a:rPr>
              <a:t>1,010</a:t>
            </a:r>
            <a:r>
              <a:rPr lang="ko-KR" altLang="en-US" sz="1600" dirty="0">
                <a:latin typeface="+mn-ea"/>
              </a:rPr>
              <a:t>개의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모델 파라미터가 있음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67621BA9-8FCE-BC98-0BD8-EB7B1080BF5D}"/>
              </a:ext>
            </a:extLst>
          </p:cNvPr>
          <p:cNvGrpSpPr/>
          <p:nvPr/>
        </p:nvGrpSpPr>
        <p:grpSpPr>
          <a:xfrm>
            <a:off x="2472714" y="3507288"/>
            <a:ext cx="6596130" cy="2712264"/>
            <a:chOff x="2472714" y="3507288"/>
            <a:chExt cx="6596130" cy="271226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F79952E-C5BB-8895-E09D-B53EE9469C33}"/>
                </a:ext>
              </a:extLst>
            </p:cNvPr>
            <p:cNvSpPr/>
            <p:nvPr/>
          </p:nvSpPr>
          <p:spPr>
            <a:xfrm>
              <a:off x="5407067" y="3507289"/>
              <a:ext cx="513567" cy="51356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743EFA0-F151-657C-37D8-1E555E8BD7F4}"/>
                </a:ext>
              </a:extLst>
            </p:cNvPr>
            <p:cNvSpPr/>
            <p:nvPr/>
          </p:nvSpPr>
          <p:spPr>
            <a:xfrm>
              <a:off x="5407067" y="4148204"/>
              <a:ext cx="513567" cy="51356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A139972-79AF-A926-33ED-4CAACB40011D}"/>
                </a:ext>
              </a:extLst>
            </p:cNvPr>
            <p:cNvSpPr/>
            <p:nvPr/>
          </p:nvSpPr>
          <p:spPr>
            <a:xfrm>
              <a:off x="5407066" y="5064692"/>
              <a:ext cx="513567" cy="51356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71AD8D1-903D-B1DE-7A1A-6E6402DB4566}"/>
                    </a:ext>
                  </a:extLst>
                </p:cNvPr>
                <p:cNvSpPr txBox="1"/>
                <p:nvPr/>
              </p:nvSpPr>
              <p:spPr>
                <a:xfrm>
                  <a:off x="5538380" y="3619309"/>
                  <a:ext cx="25058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71AD8D1-903D-B1DE-7A1A-6E6402DB45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8380" y="3619309"/>
                  <a:ext cx="250581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2439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E967ED-4845-ADBD-C24D-CC08A45BE75D}"/>
                    </a:ext>
                  </a:extLst>
                </p:cNvPr>
                <p:cNvSpPr txBox="1"/>
                <p:nvPr/>
              </p:nvSpPr>
              <p:spPr>
                <a:xfrm>
                  <a:off x="5538380" y="4259512"/>
                  <a:ext cx="25474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E967ED-4845-ADBD-C24D-CC08A45BE7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8380" y="4259512"/>
                  <a:ext cx="254749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2439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6D934B9-D2B6-6FC7-46DD-38B09D53985C}"/>
                    </a:ext>
                  </a:extLst>
                </p:cNvPr>
                <p:cNvSpPr txBox="1"/>
                <p:nvPr/>
              </p:nvSpPr>
              <p:spPr>
                <a:xfrm>
                  <a:off x="5500801" y="5176712"/>
                  <a:ext cx="32592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6D934B9-D2B6-6FC7-46DD-38B09D5398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0801" y="5176712"/>
                  <a:ext cx="325923" cy="21544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3F1F7B-58CE-D820-20DC-0005BA89F0F4}"/>
                </a:ext>
              </a:extLst>
            </p:cNvPr>
            <p:cNvSpPr txBox="1"/>
            <p:nvPr/>
          </p:nvSpPr>
          <p:spPr>
            <a:xfrm>
              <a:off x="5475749" y="4658586"/>
              <a:ext cx="461665" cy="4385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dirty="0"/>
                <a:t>...</a:t>
              </a:r>
              <a:endParaRPr lang="ko-KR" altLang="en-US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BFE44812-5741-F502-7B43-722F10A21C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1878" y="3764072"/>
              <a:ext cx="3138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7EF644-6612-89BC-1DE0-13E6879349D7}"/>
                </a:ext>
              </a:extLst>
            </p:cNvPr>
            <p:cNvSpPr txBox="1"/>
            <p:nvPr/>
          </p:nvSpPr>
          <p:spPr>
            <a:xfrm>
              <a:off x="6446814" y="3633267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/>
                <a:t>절편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00E264B-2D37-A406-D147-C76C944F0A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1878" y="4390317"/>
              <a:ext cx="3138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E5435C-7EB8-603C-F589-171B1D88B176}"/>
                </a:ext>
              </a:extLst>
            </p:cNvPr>
            <p:cNvSpPr txBox="1"/>
            <p:nvPr/>
          </p:nvSpPr>
          <p:spPr>
            <a:xfrm>
              <a:off x="6446814" y="4259512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/>
                <a:t>절편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B438159E-7B18-CB3C-D032-5E7255591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1878" y="5307517"/>
              <a:ext cx="3138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02240BF-25FC-1290-110A-9A5924758FFF}"/>
                </a:ext>
              </a:extLst>
            </p:cNvPr>
            <p:cNvSpPr txBox="1"/>
            <p:nvPr/>
          </p:nvSpPr>
          <p:spPr>
            <a:xfrm>
              <a:off x="6446814" y="5176712"/>
              <a:ext cx="4507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절편</a:t>
              </a: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E3B0C7D7-E5AF-2F0C-94FA-795D24BFE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5468" y="5620137"/>
              <a:ext cx="0" cy="244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AFEA020-EBEC-A822-F744-9A59487206E7}"/>
                </a:ext>
              </a:extLst>
            </p:cNvPr>
            <p:cNvSpPr txBox="1"/>
            <p:nvPr/>
          </p:nvSpPr>
          <p:spPr>
            <a:xfrm>
              <a:off x="3141155" y="5965636"/>
              <a:ext cx="14462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/>
                <a:t>은닉층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100</a:t>
              </a:r>
              <a:r>
                <a:rPr lang="ko-KR" altLang="en-US" sz="1050" dirty="0"/>
                <a:t>개의 뉴런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69EADA87-5399-7EFC-A1D5-B1071CE29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3816" y="5620137"/>
              <a:ext cx="0" cy="244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FE9434E-F65B-0627-7CF9-D9A34FDBCFDC}"/>
                </a:ext>
              </a:extLst>
            </p:cNvPr>
            <p:cNvSpPr txBox="1"/>
            <p:nvPr/>
          </p:nvSpPr>
          <p:spPr>
            <a:xfrm>
              <a:off x="4929503" y="5965636"/>
              <a:ext cx="14462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/>
                <a:t>출력층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10</a:t>
              </a:r>
              <a:r>
                <a:rPr lang="ko-KR" altLang="en-US" sz="1050" dirty="0"/>
                <a:t>개의 뉴런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4F53037-E46E-2464-42A4-01D926C370AF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4321478" y="3764073"/>
              <a:ext cx="10855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9491A99-39C4-C0DB-FDF3-29A4C71CA50C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4321478" y="3764073"/>
              <a:ext cx="1085589" cy="640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AB50A5E8-1FA8-8589-368B-A29AB682A358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4321478" y="3764073"/>
              <a:ext cx="1085588" cy="1557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1A8B8ECF-7502-B220-60E5-82D5FA24A9AA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4321478" y="3764073"/>
              <a:ext cx="1085589" cy="640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4C4BF9A-3421-D365-1295-E8CC2911BF8A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4321478" y="4404988"/>
              <a:ext cx="10855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664220D-1203-EF2F-16E4-9E552223D713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4321478" y="4404988"/>
              <a:ext cx="1085588" cy="9164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98CD23E-E4EF-0979-A180-C1A5F40B3148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4321477" y="3764073"/>
              <a:ext cx="1085590" cy="1557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426A39DD-78C6-3668-1692-8BB9CB16B174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4321477" y="4404988"/>
              <a:ext cx="1085590" cy="9164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764901B-C207-DB45-33A1-854C3D07B3C6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4321477" y="5321476"/>
              <a:ext cx="10855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80389DC9-CE91-0C17-9AA3-F78E223D3D70}"/>
                </a:ext>
              </a:extLst>
            </p:cNvPr>
            <p:cNvCxnSpPr>
              <a:cxnSpLocks/>
            </p:cNvCxnSpPr>
            <p:nvPr/>
          </p:nvCxnSpPr>
          <p:spPr>
            <a:xfrm>
              <a:off x="5123145" y="4653941"/>
              <a:ext cx="1643001" cy="101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연결선: 꺾임 83">
              <a:extLst>
                <a:ext uri="{FF2B5EF4-FFF2-40B4-BE49-F238E27FC236}">
                  <a16:creationId xmlns:a16="http://schemas.microsoft.com/office/drawing/2014/main" id="{FED14A22-1DDE-E11A-6238-67788569DFD9}"/>
                </a:ext>
              </a:extLst>
            </p:cNvPr>
            <p:cNvCxnSpPr>
              <a:cxnSpLocks/>
              <a:stCxn id="32" idx="3"/>
              <a:endCxn id="90" idx="0"/>
            </p:cNvCxnSpPr>
            <p:nvPr/>
          </p:nvCxnSpPr>
          <p:spPr>
            <a:xfrm>
              <a:off x="6897578" y="3764072"/>
              <a:ext cx="1038771" cy="86776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AFCEF12-AD7C-5CFB-9706-1DE3EBCC7B66}"/>
                </a:ext>
              </a:extLst>
            </p:cNvPr>
            <p:cNvSpPr txBox="1"/>
            <p:nvPr/>
          </p:nvSpPr>
          <p:spPr>
            <a:xfrm>
              <a:off x="6803853" y="4631834"/>
              <a:ext cx="2264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100</a:t>
              </a:r>
              <a:r>
                <a:rPr lang="ko-KR" altLang="en-US" sz="1050" dirty="0"/>
                <a:t>개 </a:t>
              </a:r>
              <a:r>
                <a:rPr lang="en-US" altLang="ko-KR" sz="1050" dirty="0"/>
                <a:t>* 10</a:t>
              </a:r>
              <a:r>
                <a:rPr lang="ko-KR" altLang="en-US" sz="1050" dirty="0"/>
                <a:t>개</a:t>
              </a:r>
              <a:r>
                <a:rPr lang="en-US" altLang="ko-KR" sz="1050" dirty="0"/>
                <a:t> + 10</a:t>
              </a:r>
              <a:r>
                <a:rPr lang="ko-KR" altLang="en-US" sz="1050" dirty="0"/>
                <a:t>개 </a:t>
              </a:r>
              <a:r>
                <a:rPr lang="en-US" altLang="ko-KR" sz="1050" dirty="0"/>
                <a:t>=1,010</a:t>
              </a:r>
              <a:r>
                <a:rPr lang="ko-KR" altLang="en-US" sz="1050" dirty="0"/>
                <a:t>개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B9C344B-EF7D-BD55-7AE6-4C69777245CB}"/>
                </a:ext>
              </a:extLst>
            </p:cNvPr>
            <p:cNvSpPr/>
            <p:nvPr/>
          </p:nvSpPr>
          <p:spPr>
            <a:xfrm>
              <a:off x="3611601" y="3507288"/>
              <a:ext cx="513567" cy="51356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E80CC1E-8326-5427-837E-1F39FF18EAF8}"/>
                </a:ext>
              </a:extLst>
            </p:cNvPr>
            <p:cNvSpPr/>
            <p:nvPr/>
          </p:nvSpPr>
          <p:spPr>
            <a:xfrm>
              <a:off x="3611601" y="4148203"/>
              <a:ext cx="513567" cy="51356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D763934-257F-8FE1-F0B0-10E20FC43FF6}"/>
                </a:ext>
              </a:extLst>
            </p:cNvPr>
            <p:cNvSpPr/>
            <p:nvPr/>
          </p:nvSpPr>
          <p:spPr>
            <a:xfrm>
              <a:off x="3611600" y="5064691"/>
              <a:ext cx="513567" cy="51356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B4FF345-0075-A9E8-74D1-D971AA016373}"/>
                    </a:ext>
                  </a:extLst>
                </p:cNvPr>
                <p:cNvSpPr txBox="1"/>
                <p:nvPr/>
              </p:nvSpPr>
              <p:spPr>
                <a:xfrm>
                  <a:off x="3742914" y="3619308"/>
                  <a:ext cx="26776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B4FF345-0075-A9E8-74D1-D971AA0163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2914" y="3619308"/>
                  <a:ext cx="267766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9091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8BB8D46-4818-3F42-CE78-181D042605F3}"/>
                    </a:ext>
                  </a:extLst>
                </p:cNvPr>
                <p:cNvSpPr txBox="1"/>
                <p:nvPr/>
              </p:nvSpPr>
              <p:spPr>
                <a:xfrm>
                  <a:off x="3742914" y="4259511"/>
                  <a:ext cx="27193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8BB8D46-4818-3F42-CE78-181D042605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2914" y="4259511"/>
                  <a:ext cx="271933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8889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120BFC3-1E57-E156-7C8B-F973DE6A90D5}"/>
                    </a:ext>
                  </a:extLst>
                </p:cNvPr>
                <p:cNvSpPr txBox="1"/>
                <p:nvPr/>
              </p:nvSpPr>
              <p:spPr>
                <a:xfrm>
                  <a:off x="3680283" y="5176711"/>
                  <a:ext cx="41844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120BFC3-1E57-E156-7C8B-F973DE6A90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283" y="5176711"/>
                  <a:ext cx="418448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4412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A612358-1301-5821-1D1B-DAC62A943542}"/>
                </a:ext>
              </a:extLst>
            </p:cNvPr>
            <p:cNvSpPr txBox="1"/>
            <p:nvPr/>
          </p:nvSpPr>
          <p:spPr>
            <a:xfrm>
              <a:off x="3680284" y="4658585"/>
              <a:ext cx="461665" cy="4385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dirty="0"/>
                <a:t>...</a:t>
              </a:r>
              <a:endParaRPr lang="ko-KR" altLang="en-US" dirty="0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C63465B3-89E7-9FDC-EF77-0D072D43DF69}"/>
                </a:ext>
              </a:extLst>
            </p:cNvPr>
            <p:cNvSpPr/>
            <p:nvPr/>
          </p:nvSpPr>
          <p:spPr>
            <a:xfrm>
              <a:off x="4136507" y="3673399"/>
              <a:ext cx="191654" cy="191654"/>
            </a:xfrm>
            <a:prstGeom prst="ellipse">
              <a:avLst/>
            </a:prstGeom>
            <a:solidFill>
              <a:srgbClr val="FF440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C811526F-10F8-CCFC-C104-AC2A1C6230FC}"/>
                </a:ext>
              </a:extLst>
            </p:cNvPr>
            <p:cNvSpPr/>
            <p:nvPr/>
          </p:nvSpPr>
          <p:spPr>
            <a:xfrm>
              <a:off x="4138255" y="4303213"/>
              <a:ext cx="191654" cy="191654"/>
            </a:xfrm>
            <a:prstGeom prst="ellipse">
              <a:avLst/>
            </a:prstGeom>
            <a:solidFill>
              <a:srgbClr val="FF440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87D9A384-FD64-0F77-0FC7-0644C4749AB5}"/>
                </a:ext>
              </a:extLst>
            </p:cNvPr>
            <p:cNvSpPr/>
            <p:nvPr/>
          </p:nvSpPr>
          <p:spPr>
            <a:xfrm>
              <a:off x="4138255" y="5224265"/>
              <a:ext cx="191654" cy="191654"/>
            </a:xfrm>
            <a:prstGeom prst="ellipse">
              <a:avLst/>
            </a:prstGeom>
            <a:solidFill>
              <a:srgbClr val="FF440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7BE7E789-2ED6-CA2F-CBE8-71216EDE74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9857" y="3894877"/>
              <a:ext cx="842566" cy="4790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1F0DB2E-3976-7FE7-C380-4FB2B4F6F1FF}"/>
                </a:ext>
              </a:extLst>
            </p:cNvPr>
            <p:cNvSpPr txBox="1"/>
            <p:nvPr/>
          </p:nvSpPr>
          <p:spPr>
            <a:xfrm>
              <a:off x="2472714" y="4268235"/>
              <a:ext cx="893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활성화 함수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3612F1-C07C-C742-DF14-EB392B0A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077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8130</TotalTime>
  <Words>2555</Words>
  <Application>Microsoft Office PowerPoint</Application>
  <PresentationFormat>와이드스크린</PresentationFormat>
  <Paragraphs>263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나눔스퀘어 네오 Regular</vt:lpstr>
      <vt:lpstr>Wingdings</vt:lpstr>
      <vt:lpstr>D2Coding</vt:lpstr>
      <vt:lpstr>Cambria Math</vt:lpstr>
      <vt:lpstr>Arial</vt:lpstr>
      <vt:lpstr>D2Coding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임영선</cp:lastModifiedBy>
  <cp:revision>164</cp:revision>
  <dcterms:created xsi:type="dcterms:W3CDTF">2022-03-07T11:10:45Z</dcterms:created>
  <dcterms:modified xsi:type="dcterms:W3CDTF">2025-02-21T01:45:30Z</dcterms:modified>
</cp:coreProperties>
</file>